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6" r:id="rId5"/>
    <p:sldId id="260" r:id="rId6"/>
    <p:sldId id="267" r:id="rId7"/>
    <p:sldId id="261" r:id="rId8"/>
    <p:sldId id="262" r:id="rId9"/>
    <p:sldId id="268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luzbenikzaler@zabljak.me" TargetMode="External"/><Relationship Id="rId2" Type="http://schemas.openxmlformats.org/officeDocument/2006/relationships/hyperlink" Target="mailto:goricavukovic@zabljak.m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nikoladubljevic@zabljak.me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dijanalekovic@yahoo.com" TargetMode="External"/><Relationship Id="rId2" Type="http://schemas.openxmlformats.org/officeDocument/2006/relationships/hyperlink" Target="mailto:agrobizniszb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sr-Latn-RS" dirty="0" smtClean="0"/>
              <a:t>PŠTINA ŽABLJAK</a:t>
            </a:r>
            <a:br>
              <a:rPr lang="sr-Latn-R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POSLOVI IZ DJELOKRUGA LOKALNE UPRAVE</a:t>
            </a:r>
            <a:r>
              <a:rPr lang="en-US" dirty="0" smtClean="0"/>
              <a:t>,</a:t>
            </a:r>
            <a:r>
              <a:rPr lang="sr-Latn-RS" dirty="0" smtClean="0"/>
              <a:t> KOJI SE ODNOSE NA LOKALNI EKONOMSKI RAZVOJ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2800" dirty="0" smtClean="0"/>
              <a:t>OPIS POSLOVA</a:t>
            </a:r>
            <a:br>
              <a:rPr lang="sr-Latn-RS" sz="2800" dirty="0" smtClean="0"/>
            </a:br>
            <a:r>
              <a:rPr lang="sr-Latn-RS" sz="2800" dirty="0" smtClean="0"/>
              <a:t>(poslovi koji se odnose na lokalni ekonomski razvoj)</a:t>
            </a:r>
            <a:br>
              <a:rPr lang="sr-Latn-RS" sz="2800" dirty="0" smtClean="0"/>
            </a:br>
            <a:r>
              <a:rPr lang="sr-Latn-RS" sz="2800" b="1" dirty="0" smtClean="0"/>
              <a:t>AGROBIZNIS INFO CENTAR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sr-Latn-RS" sz="3800" b="1" dirty="0" smtClean="0"/>
              <a:t>Samostalni/a savjetnik/ca III za podršku poljoprivrednim proizvođačima</a:t>
            </a:r>
          </a:p>
          <a:p>
            <a:pPr algn="just"/>
            <a:endParaRPr lang="sr-Latn-RS" sz="2900" b="1" dirty="0" smtClean="0"/>
          </a:p>
          <a:p>
            <a:pPr lvl="0" algn="just"/>
            <a:r>
              <a:rPr lang="en-AU" sz="2900" dirty="0" smtClean="0"/>
              <a:t>Vrši </a:t>
            </a:r>
            <a:r>
              <a:rPr lang="en-AU" sz="2900" dirty="0" err="1" smtClean="0"/>
              <a:t>poslove</a:t>
            </a:r>
            <a:r>
              <a:rPr lang="en-AU" sz="2900" dirty="0" smtClean="0"/>
              <a:t> </a:t>
            </a:r>
            <a:r>
              <a:rPr lang="en-AU" sz="2900" dirty="0" err="1" smtClean="0"/>
              <a:t>ostvarivanja</a:t>
            </a:r>
            <a:r>
              <a:rPr lang="en-AU" sz="2900" dirty="0" smtClean="0"/>
              <a:t> </a:t>
            </a:r>
            <a:r>
              <a:rPr lang="en-AU" sz="2900" dirty="0" err="1" smtClean="0"/>
              <a:t>staračkih</a:t>
            </a:r>
            <a:r>
              <a:rPr lang="en-AU" sz="2900" dirty="0" smtClean="0"/>
              <a:t> </a:t>
            </a:r>
            <a:r>
              <a:rPr lang="en-AU" sz="2900" dirty="0" err="1" smtClean="0"/>
              <a:t>naknada</a:t>
            </a:r>
            <a:r>
              <a:rPr lang="en-AU" sz="2900" dirty="0" smtClean="0"/>
              <a:t> </a:t>
            </a:r>
            <a:r>
              <a:rPr lang="en-AU" sz="2900" dirty="0" err="1" smtClean="0"/>
              <a:t>i</a:t>
            </a:r>
            <a:r>
              <a:rPr lang="en-AU" sz="2900" dirty="0" smtClean="0"/>
              <a:t> </a:t>
            </a:r>
            <a:r>
              <a:rPr lang="en-AU" sz="2900" dirty="0" err="1" smtClean="0"/>
              <a:t>poljoprivrednih</a:t>
            </a:r>
            <a:r>
              <a:rPr lang="en-AU" sz="2900" dirty="0" smtClean="0"/>
              <a:t> </a:t>
            </a:r>
            <a:r>
              <a:rPr lang="en-AU" sz="2900" dirty="0" err="1" smtClean="0"/>
              <a:t>penzija</a:t>
            </a:r>
            <a:r>
              <a:rPr lang="en-AU" sz="2900" dirty="0" smtClean="0"/>
              <a:t>;</a:t>
            </a:r>
            <a:endParaRPr lang="en-US" sz="2900" dirty="0" smtClean="0"/>
          </a:p>
          <a:p>
            <a:pPr lvl="0" algn="just"/>
            <a:r>
              <a:rPr lang="en-AU" sz="2900" dirty="0" smtClean="0"/>
              <a:t>Vrši </a:t>
            </a:r>
            <a:r>
              <a:rPr lang="en-AU" sz="2900" dirty="0" err="1" smtClean="0"/>
              <a:t>poslove</a:t>
            </a:r>
            <a:r>
              <a:rPr lang="en-AU" sz="2900" dirty="0" smtClean="0"/>
              <a:t> </a:t>
            </a:r>
            <a:r>
              <a:rPr lang="en-AU" sz="2900" dirty="0" err="1" smtClean="0"/>
              <a:t>poljoprivrednog</a:t>
            </a:r>
            <a:r>
              <a:rPr lang="en-AU" sz="2900" dirty="0" smtClean="0"/>
              <a:t> </a:t>
            </a:r>
            <a:r>
              <a:rPr lang="en-AU" sz="2900" dirty="0" err="1" smtClean="0"/>
              <a:t>osiguranja</a:t>
            </a:r>
            <a:r>
              <a:rPr lang="en-AU" sz="2900" dirty="0" smtClean="0"/>
              <a:t>;</a:t>
            </a:r>
            <a:endParaRPr lang="en-US" sz="2900" dirty="0" smtClean="0"/>
          </a:p>
          <a:p>
            <a:pPr lvl="0" algn="just"/>
            <a:r>
              <a:rPr lang="en-AU" sz="2900" dirty="0" smtClean="0"/>
              <a:t>Vrši </a:t>
            </a:r>
            <a:r>
              <a:rPr lang="en-AU" sz="2900" dirty="0" err="1" smtClean="0"/>
              <a:t>poslove</a:t>
            </a:r>
            <a:r>
              <a:rPr lang="en-AU" sz="2900" dirty="0" smtClean="0"/>
              <a:t> </a:t>
            </a:r>
            <a:r>
              <a:rPr lang="en-AU" sz="2900" dirty="0" err="1" smtClean="0"/>
              <a:t>iz</a:t>
            </a:r>
            <a:r>
              <a:rPr lang="en-AU" sz="2900" dirty="0" smtClean="0"/>
              <a:t> </a:t>
            </a:r>
            <a:r>
              <a:rPr lang="en-AU" sz="2900" dirty="0" err="1" smtClean="0"/>
              <a:t>oblasti</a:t>
            </a:r>
            <a:r>
              <a:rPr lang="en-AU" sz="2900" dirty="0" smtClean="0"/>
              <a:t> </a:t>
            </a:r>
            <a:r>
              <a:rPr lang="en-AU" sz="2900" dirty="0" err="1" smtClean="0"/>
              <a:t>vodoprivrede</a:t>
            </a:r>
            <a:r>
              <a:rPr lang="en-AU" sz="2900" dirty="0" smtClean="0"/>
              <a:t> (</a:t>
            </a:r>
            <a:r>
              <a:rPr lang="en-AU" sz="2900" dirty="0" err="1" smtClean="0"/>
              <a:t>dozvole</a:t>
            </a:r>
            <a:r>
              <a:rPr lang="en-AU" sz="2900" dirty="0" smtClean="0"/>
              <a:t>, </a:t>
            </a:r>
            <a:r>
              <a:rPr lang="en-AU" sz="2900" dirty="0" err="1" smtClean="0"/>
              <a:t>saglasnosti</a:t>
            </a:r>
            <a:r>
              <a:rPr lang="en-AU" sz="2900" dirty="0" smtClean="0"/>
              <a:t>) </a:t>
            </a:r>
            <a:r>
              <a:rPr lang="en-AU" sz="2900" dirty="0" err="1" smtClean="0"/>
              <a:t>i</a:t>
            </a:r>
            <a:r>
              <a:rPr lang="en-AU" sz="2900" dirty="0" smtClean="0"/>
              <a:t> </a:t>
            </a:r>
            <a:r>
              <a:rPr lang="en-AU" sz="2900" dirty="0" err="1" smtClean="0"/>
              <a:t>lovoprivrede</a:t>
            </a:r>
            <a:r>
              <a:rPr lang="en-AU" sz="2900" dirty="0" smtClean="0"/>
              <a:t> (</a:t>
            </a:r>
            <a:r>
              <a:rPr lang="en-AU" sz="2900" dirty="0" err="1" smtClean="0"/>
              <a:t>programi</a:t>
            </a:r>
            <a:r>
              <a:rPr lang="en-AU" sz="2900" dirty="0" smtClean="0"/>
              <a:t>, </a:t>
            </a:r>
            <a:r>
              <a:rPr lang="en-AU" sz="2900" dirty="0" err="1" smtClean="0"/>
              <a:t>projekcije</a:t>
            </a:r>
            <a:r>
              <a:rPr lang="en-AU" sz="2900" dirty="0" smtClean="0"/>
              <a:t>);</a:t>
            </a:r>
            <a:endParaRPr lang="en-US" sz="2900" dirty="0" smtClean="0"/>
          </a:p>
          <a:p>
            <a:pPr lvl="0" algn="just"/>
            <a:r>
              <a:rPr lang="en-AU" sz="2900" dirty="0" err="1" smtClean="0"/>
              <a:t>Podstiče</a:t>
            </a:r>
            <a:r>
              <a:rPr lang="en-AU" sz="2900" dirty="0" smtClean="0"/>
              <a:t> </a:t>
            </a:r>
            <a:r>
              <a:rPr lang="en-AU" sz="2900" dirty="0" err="1" smtClean="0"/>
              <a:t>poslove</a:t>
            </a:r>
            <a:r>
              <a:rPr lang="en-AU" sz="2900" dirty="0" smtClean="0"/>
              <a:t> </a:t>
            </a:r>
            <a:r>
              <a:rPr lang="en-AU" sz="2900" dirty="0" err="1" smtClean="0"/>
              <a:t>tržišta</a:t>
            </a:r>
            <a:r>
              <a:rPr lang="en-AU" sz="2900" dirty="0" smtClean="0"/>
              <a:t> </a:t>
            </a:r>
            <a:r>
              <a:rPr lang="en-AU" sz="2900" dirty="0" err="1" smtClean="0"/>
              <a:t>i</a:t>
            </a:r>
            <a:r>
              <a:rPr lang="en-AU" sz="2900" dirty="0" smtClean="0"/>
              <a:t> </a:t>
            </a:r>
            <a:r>
              <a:rPr lang="en-AU" sz="2900" dirty="0" err="1" smtClean="0"/>
              <a:t>marketinga</a:t>
            </a:r>
            <a:r>
              <a:rPr lang="en-AU" sz="2900" dirty="0" smtClean="0"/>
              <a:t> </a:t>
            </a:r>
            <a:r>
              <a:rPr lang="en-AU" sz="2900" dirty="0" err="1" smtClean="0"/>
              <a:t>poljoprivrednih</a:t>
            </a:r>
            <a:r>
              <a:rPr lang="en-AU" sz="2900" dirty="0" smtClean="0"/>
              <a:t> </a:t>
            </a:r>
            <a:r>
              <a:rPr lang="en-AU" sz="2900" dirty="0" err="1" smtClean="0"/>
              <a:t>poslova</a:t>
            </a:r>
            <a:r>
              <a:rPr lang="en-AU" sz="2900" dirty="0" smtClean="0"/>
              <a:t>, </a:t>
            </a:r>
            <a:r>
              <a:rPr lang="en-AU" sz="2900" dirty="0" err="1" smtClean="0"/>
              <a:t>prati</a:t>
            </a:r>
            <a:r>
              <a:rPr lang="en-AU" sz="2900" dirty="0" smtClean="0"/>
              <a:t> </a:t>
            </a:r>
            <a:r>
              <a:rPr lang="en-AU" sz="2900" dirty="0" err="1" smtClean="0"/>
              <a:t>otkup</a:t>
            </a:r>
            <a:r>
              <a:rPr lang="en-AU" sz="2900" dirty="0" smtClean="0"/>
              <a:t> </a:t>
            </a:r>
            <a:r>
              <a:rPr lang="en-AU" sz="2900" dirty="0" err="1" smtClean="0"/>
              <a:t>i</a:t>
            </a:r>
            <a:r>
              <a:rPr lang="en-AU" sz="2900" dirty="0" smtClean="0"/>
              <a:t> </a:t>
            </a:r>
            <a:r>
              <a:rPr lang="en-AU" sz="2900" dirty="0" err="1" smtClean="0"/>
              <a:t>prodaju</a:t>
            </a:r>
            <a:r>
              <a:rPr lang="en-AU" sz="2900" dirty="0" smtClean="0"/>
              <a:t> stoke (</a:t>
            </a:r>
            <a:r>
              <a:rPr lang="en-AU" sz="2900" dirty="0" err="1" smtClean="0"/>
              <a:t>krupne</a:t>
            </a:r>
            <a:r>
              <a:rPr lang="en-AU" sz="2900" dirty="0" smtClean="0"/>
              <a:t> </a:t>
            </a:r>
            <a:r>
              <a:rPr lang="en-AU" sz="2900" dirty="0" err="1" smtClean="0"/>
              <a:t>i</a:t>
            </a:r>
            <a:r>
              <a:rPr lang="en-AU" sz="2900" dirty="0" smtClean="0"/>
              <a:t> </a:t>
            </a:r>
            <a:r>
              <a:rPr lang="en-AU" sz="2900" dirty="0" err="1" smtClean="0"/>
              <a:t>sitne</a:t>
            </a:r>
            <a:r>
              <a:rPr lang="en-AU" sz="2900" dirty="0" smtClean="0"/>
              <a:t>) </a:t>
            </a:r>
            <a:r>
              <a:rPr lang="en-AU" sz="2900" dirty="0" err="1" smtClean="0"/>
              <a:t>organizujući</a:t>
            </a:r>
            <a:r>
              <a:rPr lang="en-AU" sz="2900" dirty="0" smtClean="0"/>
              <a:t> </a:t>
            </a:r>
            <a:r>
              <a:rPr lang="en-AU" sz="2900" dirty="0" err="1" smtClean="0"/>
              <a:t>pazare</a:t>
            </a:r>
            <a:r>
              <a:rPr lang="en-AU" sz="2900" dirty="0" smtClean="0"/>
              <a:t>, </a:t>
            </a:r>
            <a:r>
              <a:rPr lang="en-AU" sz="2900" dirty="0" err="1" smtClean="0"/>
              <a:t>zatim</a:t>
            </a:r>
            <a:r>
              <a:rPr lang="en-AU" sz="2900" dirty="0" smtClean="0"/>
              <a:t> </a:t>
            </a:r>
            <a:r>
              <a:rPr lang="en-AU" sz="2900" dirty="0" err="1" smtClean="0"/>
              <a:t>otkupe</a:t>
            </a:r>
            <a:r>
              <a:rPr lang="en-AU" sz="2900" dirty="0" smtClean="0"/>
              <a:t> </a:t>
            </a:r>
            <a:r>
              <a:rPr lang="en-AU" sz="2900" dirty="0" err="1" smtClean="0"/>
              <a:t>mlijeka</a:t>
            </a:r>
            <a:r>
              <a:rPr lang="en-AU" sz="2900" dirty="0" smtClean="0"/>
              <a:t> </a:t>
            </a:r>
            <a:r>
              <a:rPr lang="en-AU" sz="2900" dirty="0" err="1" smtClean="0"/>
              <a:t>i</a:t>
            </a:r>
            <a:r>
              <a:rPr lang="en-AU" sz="2900" dirty="0" smtClean="0"/>
              <a:t> </a:t>
            </a:r>
            <a:r>
              <a:rPr lang="en-AU" sz="2900" dirty="0" err="1" smtClean="0"/>
              <a:t>mliječnih</a:t>
            </a:r>
            <a:r>
              <a:rPr lang="en-AU" sz="2900" dirty="0" smtClean="0"/>
              <a:t> </a:t>
            </a:r>
            <a:r>
              <a:rPr lang="en-AU" sz="2900" dirty="0" err="1" smtClean="0"/>
              <a:t>proizvoda</a:t>
            </a:r>
            <a:r>
              <a:rPr lang="en-AU" sz="2900" dirty="0" smtClean="0"/>
              <a:t>, </a:t>
            </a:r>
            <a:r>
              <a:rPr lang="en-AU" sz="2900" dirty="0" err="1" smtClean="0"/>
              <a:t>vune</a:t>
            </a:r>
            <a:r>
              <a:rPr lang="en-AU" sz="2900" dirty="0" smtClean="0"/>
              <a:t> </a:t>
            </a:r>
            <a:r>
              <a:rPr lang="en-AU" sz="2900" dirty="0" err="1" smtClean="0"/>
              <a:t>i</a:t>
            </a:r>
            <a:r>
              <a:rPr lang="en-AU" sz="2900" dirty="0" smtClean="0"/>
              <a:t> </a:t>
            </a:r>
            <a:r>
              <a:rPr lang="en-AU" sz="2900" dirty="0" err="1" smtClean="0"/>
              <a:t>kože</a:t>
            </a:r>
            <a:r>
              <a:rPr lang="en-AU" sz="2900" dirty="0" smtClean="0"/>
              <a:t>, </a:t>
            </a:r>
            <a:r>
              <a:rPr lang="en-AU" sz="2900" dirty="0" err="1" smtClean="0"/>
              <a:t>kao</a:t>
            </a:r>
            <a:r>
              <a:rPr lang="en-AU" sz="2900" dirty="0" smtClean="0"/>
              <a:t> </a:t>
            </a:r>
            <a:r>
              <a:rPr lang="en-AU" sz="2900" dirty="0" err="1" smtClean="0"/>
              <a:t>i</a:t>
            </a:r>
            <a:r>
              <a:rPr lang="en-AU" sz="2900" dirty="0" smtClean="0"/>
              <a:t> </a:t>
            </a:r>
            <a:r>
              <a:rPr lang="en-AU" sz="2900" dirty="0" err="1" smtClean="0"/>
              <a:t>biljnih</a:t>
            </a:r>
            <a:r>
              <a:rPr lang="en-AU" sz="2900" dirty="0" smtClean="0"/>
              <a:t> </a:t>
            </a:r>
            <a:r>
              <a:rPr lang="en-AU" sz="2900" dirty="0" err="1" smtClean="0"/>
              <a:t>proizvoda</a:t>
            </a:r>
            <a:r>
              <a:rPr lang="en-AU" sz="2900" dirty="0" smtClean="0"/>
              <a:t> (</a:t>
            </a:r>
            <a:r>
              <a:rPr lang="en-AU" sz="2900" dirty="0" err="1" smtClean="0"/>
              <a:t>povrća</a:t>
            </a:r>
            <a:r>
              <a:rPr lang="en-AU" sz="2900" dirty="0" smtClean="0"/>
              <a:t> </a:t>
            </a:r>
            <a:r>
              <a:rPr lang="en-AU" sz="2900" dirty="0" err="1" smtClean="0"/>
              <a:t>i</a:t>
            </a:r>
            <a:r>
              <a:rPr lang="en-AU" sz="2900" dirty="0" smtClean="0"/>
              <a:t> </a:t>
            </a:r>
            <a:r>
              <a:rPr lang="en-AU" sz="2900" dirty="0" err="1" smtClean="0"/>
              <a:t>žitarica</a:t>
            </a:r>
            <a:r>
              <a:rPr lang="en-AU" sz="2900" dirty="0" smtClean="0"/>
              <a:t>);</a:t>
            </a:r>
            <a:endParaRPr lang="en-US" sz="2900" dirty="0" smtClean="0"/>
          </a:p>
          <a:p>
            <a:pPr lvl="0" algn="just"/>
            <a:r>
              <a:rPr lang="en-AU" sz="2900" dirty="0" err="1" smtClean="0"/>
              <a:t>Učestvuje</a:t>
            </a:r>
            <a:r>
              <a:rPr lang="en-AU" sz="2900" dirty="0" smtClean="0"/>
              <a:t> u </a:t>
            </a:r>
            <a:r>
              <a:rPr lang="en-AU" sz="2900" dirty="0" err="1" smtClean="0"/>
              <a:t>izradi</a:t>
            </a:r>
            <a:r>
              <a:rPr lang="en-AU" sz="2900" dirty="0" smtClean="0"/>
              <a:t> </a:t>
            </a:r>
            <a:r>
              <a:rPr lang="en-AU" sz="2900" dirty="0" err="1" smtClean="0"/>
              <a:t>programa</a:t>
            </a:r>
            <a:r>
              <a:rPr lang="en-AU" sz="2900" dirty="0" smtClean="0"/>
              <a:t>, </a:t>
            </a:r>
            <a:r>
              <a:rPr lang="en-AU" sz="2900" dirty="0" err="1" smtClean="0"/>
              <a:t>projekata</a:t>
            </a:r>
            <a:r>
              <a:rPr lang="en-AU" sz="2900" dirty="0" smtClean="0"/>
              <a:t> </a:t>
            </a:r>
            <a:r>
              <a:rPr lang="en-AU" sz="2900" dirty="0" err="1" smtClean="0"/>
              <a:t>i</a:t>
            </a:r>
            <a:r>
              <a:rPr lang="en-AU" sz="2900" dirty="0" smtClean="0"/>
              <a:t> </a:t>
            </a:r>
            <a:r>
              <a:rPr lang="en-AU" sz="2900" dirty="0" err="1" smtClean="0"/>
              <a:t>lokalnih</a:t>
            </a:r>
            <a:r>
              <a:rPr lang="en-AU" sz="2900" dirty="0" smtClean="0"/>
              <a:t> </a:t>
            </a:r>
            <a:r>
              <a:rPr lang="en-AU" sz="2900" dirty="0" err="1" smtClean="0"/>
              <a:t>strategija</a:t>
            </a:r>
            <a:r>
              <a:rPr lang="en-AU" sz="2900" dirty="0" smtClean="0"/>
              <a:t> </a:t>
            </a:r>
            <a:r>
              <a:rPr lang="en-AU" sz="2900" dirty="0" err="1" smtClean="0"/>
              <a:t>razvoja</a:t>
            </a:r>
            <a:r>
              <a:rPr lang="en-AU" sz="2900" dirty="0" smtClean="0"/>
              <a:t> </a:t>
            </a:r>
            <a:r>
              <a:rPr lang="en-AU" sz="2900" dirty="0" err="1" smtClean="0"/>
              <a:t>poljoprivrede</a:t>
            </a:r>
            <a:r>
              <a:rPr lang="en-AU" sz="2900" dirty="0" smtClean="0"/>
              <a:t>;</a:t>
            </a:r>
            <a:endParaRPr lang="en-US" sz="2900" dirty="0" smtClean="0"/>
          </a:p>
          <a:p>
            <a:pPr lvl="0" algn="just"/>
            <a:r>
              <a:rPr lang="en-AU" sz="2900" dirty="0" err="1" smtClean="0"/>
              <a:t>Prati</a:t>
            </a:r>
            <a:r>
              <a:rPr lang="en-AU" sz="2900" dirty="0" smtClean="0"/>
              <a:t> </a:t>
            </a:r>
            <a:r>
              <a:rPr lang="en-AU" sz="2900" dirty="0" err="1" smtClean="0"/>
              <a:t>usklađenost</a:t>
            </a:r>
            <a:r>
              <a:rPr lang="en-AU" sz="2900" dirty="0" smtClean="0"/>
              <a:t> </a:t>
            </a:r>
            <a:r>
              <a:rPr lang="en-AU" sz="2900" dirty="0" err="1" smtClean="0"/>
              <a:t>rada</a:t>
            </a:r>
            <a:r>
              <a:rPr lang="en-AU" sz="2900" dirty="0" smtClean="0"/>
              <a:t> </a:t>
            </a:r>
            <a:r>
              <a:rPr lang="en-AU" sz="2900" dirty="0" err="1" smtClean="0"/>
              <a:t>Agrobiznis</a:t>
            </a:r>
            <a:r>
              <a:rPr lang="en-AU" sz="2900" dirty="0" smtClean="0"/>
              <a:t> </a:t>
            </a:r>
            <a:r>
              <a:rPr lang="en-AU" sz="2900" dirty="0" err="1" smtClean="0"/>
              <a:t>centra</a:t>
            </a:r>
            <a:r>
              <a:rPr lang="en-AU" sz="2900" dirty="0" smtClean="0"/>
              <a:t> </a:t>
            </a:r>
            <a:r>
              <a:rPr lang="en-AU" sz="2900" dirty="0" err="1" smtClean="0"/>
              <a:t>sa</a:t>
            </a:r>
            <a:r>
              <a:rPr lang="en-AU" sz="2900" dirty="0" smtClean="0"/>
              <a:t> </a:t>
            </a:r>
            <a:r>
              <a:rPr lang="en-AU" sz="2900" dirty="0" err="1" smtClean="0"/>
              <a:t>državnim</a:t>
            </a:r>
            <a:r>
              <a:rPr lang="en-AU" sz="2900" dirty="0" smtClean="0"/>
              <a:t> </a:t>
            </a:r>
            <a:r>
              <a:rPr lang="en-AU" sz="2900" dirty="0" err="1" smtClean="0"/>
              <a:t>i</a:t>
            </a:r>
            <a:r>
              <a:rPr lang="en-AU" sz="2900" dirty="0" smtClean="0"/>
              <a:t> </a:t>
            </a:r>
            <a:r>
              <a:rPr lang="en-AU" sz="2900" dirty="0" err="1" smtClean="0"/>
              <a:t>lokalnim</a:t>
            </a:r>
            <a:r>
              <a:rPr lang="en-AU" sz="2900" dirty="0" smtClean="0"/>
              <a:t> </a:t>
            </a:r>
            <a:r>
              <a:rPr lang="en-AU" sz="2900" dirty="0" err="1" smtClean="0"/>
              <a:t>propisima</a:t>
            </a:r>
            <a:r>
              <a:rPr lang="en-AU" sz="2900" dirty="0" smtClean="0"/>
              <a:t>;</a:t>
            </a:r>
            <a:r>
              <a:rPr lang="en-US" sz="2900" dirty="0" smtClean="0"/>
              <a:t> </a:t>
            </a:r>
            <a:endParaRPr lang="sr-Latn-RS" sz="2900" dirty="0" smtClean="0"/>
          </a:p>
          <a:p>
            <a:pPr lvl="0" algn="just"/>
            <a:r>
              <a:rPr lang="en-US" sz="2900" dirty="0" err="1" smtClean="0"/>
              <a:t>Vrši</a:t>
            </a:r>
            <a:r>
              <a:rPr lang="en-US" sz="2900" dirty="0" smtClean="0"/>
              <a:t>  </a:t>
            </a:r>
            <a:r>
              <a:rPr lang="en-US" sz="2900" dirty="0" err="1" smtClean="0"/>
              <a:t>poslove</a:t>
            </a:r>
            <a:r>
              <a:rPr lang="en-US" sz="2900" dirty="0" smtClean="0"/>
              <a:t> </a:t>
            </a:r>
            <a:r>
              <a:rPr lang="en-US" sz="2900" dirty="0" err="1" smtClean="0"/>
              <a:t>Internog</a:t>
            </a:r>
            <a:r>
              <a:rPr lang="en-US" sz="2900" dirty="0" smtClean="0"/>
              <a:t> </a:t>
            </a:r>
            <a:r>
              <a:rPr lang="en-US" sz="2900" dirty="0" err="1" smtClean="0"/>
              <a:t>kontrolora</a:t>
            </a:r>
            <a:r>
              <a:rPr lang="en-US" sz="2900" dirty="0" smtClean="0"/>
              <a:t> </a:t>
            </a:r>
            <a:r>
              <a:rPr lang="en-US" sz="2900" dirty="0" err="1" smtClean="0"/>
              <a:t>za</a:t>
            </a:r>
            <a:r>
              <a:rPr lang="en-US" sz="2900" dirty="0" smtClean="0"/>
              <a:t> </a:t>
            </a:r>
            <a:r>
              <a:rPr lang="en-US" sz="2900" dirty="0" err="1" smtClean="0"/>
              <a:t>potrebe</a:t>
            </a:r>
            <a:r>
              <a:rPr lang="en-US" sz="2900" dirty="0" smtClean="0"/>
              <a:t> NVO ,,</a:t>
            </a:r>
            <a:r>
              <a:rPr lang="en-US" sz="2900" dirty="0" err="1" smtClean="0"/>
              <a:t>Udruženje</a:t>
            </a:r>
            <a:r>
              <a:rPr lang="en-US" sz="2900" dirty="0" smtClean="0"/>
              <a:t> </a:t>
            </a:r>
            <a:r>
              <a:rPr lang="en-US" sz="2900" dirty="0" err="1" smtClean="0"/>
              <a:t>proizvođača</a:t>
            </a:r>
            <a:r>
              <a:rPr lang="en-US" sz="2900" dirty="0" smtClean="0"/>
              <a:t> </a:t>
            </a:r>
            <a:r>
              <a:rPr lang="en-US" sz="2900" dirty="0" err="1" smtClean="0"/>
              <a:t>Durmitorskog</a:t>
            </a:r>
            <a:r>
              <a:rPr lang="en-US" sz="2900" dirty="0" smtClean="0"/>
              <a:t> </a:t>
            </a:r>
            <a:r>
              <a:rPr lang="en-US" sz="2900" dirty="0" err="1" smtClean="0"/>
              <a:t>skorupa</a:t>
            </a:r>
            <a:r>
              <a:rPr lang="sr-Latn-RS" sz="2900" dirty="0" smtClean="0"/>
              <a:t>;</a:t>
            </a:r>
          </a:p>
          <a:p>
            <a:pPr lvl="0" algn="just"/>
            <a:r>
              <a:rPr lang="en-US" sz="2900" dirty="0" err="1" smtClean="0"/>
              <a:t>Vrši</a:t>
            </a:r>
            <a:r>
              <a:rPr lang="en-US" sz="2900" dirty="0" smtClean="0"/>
              <a:t> </a:t>
            </a:r>
            <a:r>
              <a:rPr lang="en-US" sz="2900" dirty="0" err="1" smtClean="0"/>
              <a:t>poslove</a:t>
            </a:r>
            <a:r>
              <a:rPr lang="en-US" sz="2900" dirty="0" smtClean="0"/>
              <a:t> </a:t>
            </a:r>
            <a:r>
              <a:rPr lang="en-US" sz="2900" dirty="0" err="1" smtClean="0"/>
              <a:t>podrške</a:t>
            </a:r>
            <a:r>
              <a:rPr lang="en-US" sz="2900" dirty="0" smtClean="0"/>
              <a:t> </a:t>
            </a:r>
            <a:r>
              <a:rPr lang="en-US" sz="2900" dirty="0" err="1" smtClean="0"/>
              <a:t>poljoprivrednicima</a:t>
            </a:r>
            <a:r>
              <a:rPr lang="en-US" sz="2900" dirty="0" smtClean="0"/>
              <a:t> </a:t>
            </a:r>
            <a:r>
              <a:rPr lang="en-US" sz="2900" dirty="0" err="1" smtClean="0"/>
              <a:t>prilikom</a:t>
            </a:r>
            <a:r>
              <a:rPr lang="en-US" sz="2900" dirty="0" smtClean="0"/>
              <a:t> </a:t>
            </a:r>
            <a:r>
              <a:rPr lang="en-US" sz="2900" dirty="0" err="1" smtClean="0"/>
              <a:t>udruživanja</a:t>
            </a:r>
            <a:r>
              <a:rPr lang="en-US" sz="2900" dirty="0" smtClean="0"/>
              <a:t>, </a:t>
            </a:r>
            <a:r>
              <a:rPr lang="en-US" sz="2900" dirty="0" err="1" smtClean="0"/>
              <a:t>formiranja</a:t>
            </a:r>
            <a:r>
              <a:rPr lang="en-US" sz="2900" dirty="0" smtClean="0"/>
              <a:t> </a:t>
            </a:r>
            <a:r>
              <a:rPr lang="en-US" sz="2900" dirty="0" err="1" smtClean="0"/>
              <a:t>klastera</a:t>
            </a:r>
            <a:r>
              <a:rPr lang="en-US" sz="2900" dirty="0" smtClean="0"/>
              <a:t> </a:t>
            </a:r>
            <a:r>
              <a:rPr lang="en-US" sz="2900" dirty="0" err="1" smtClean="0"/>
              <a:t>i</a:t>
            </a:r>
            <a:r>
              <a:rPr lang="en-US" sz="2900" dirty="0" smtClean="0"/>
              <a:t> </a:t>
            </a:r>
            <a:r>
              <a:rPr lang="en-US" sz="2900" dirty="0" err="1" smtClean="0"/>
              <a:t>učlanjivanja</a:t>
            </a:r>
            <a:r>
              <a:rPr lang="en-US" sz="2900" dirty="0" smtClean="0"/>
              <a:t> u </a:t>
            </a:r>
            <a:r>
              <a:rPr lang="en-US" sz="2900" dirty="0" err="1" smtClean="0"/>
              <a:t>poljoprivredna</a:t>
            </a:r>
            <a:r>
              <a:rPr lang="en-US" sz="2900" dirty="0" smtClean="0"/>
              <a:t> </a:t>
            </a:r>
            <a:r>
              <a:rPr lang="en-US" sz="2900" dirty="0" err="1" smtClean="0"/>
              <a:t>udruženja</a:t>
            </a:r>
            <a:r>
              <a:rPr lang="en-US" sz="2900" dirty="0" smtClean="0"/>
              <a:t> </a:t>
            </a:r>
            <a:r>
              <a:rPr lang="en-US" sz="2900" dirty="0" err="1" smtClean="0"/>
              <a:t>na</a:t>
            </a:r>
            <a:r>
              <a:rPr lang="en-US" sz="2900" dirty="0" smtClean="0"/>
              <a:t> </a:t>
            </a:r>
            <a:r>
              <a:rPr lang="en-US" sz="2900" dirty="0" err="1" smtClean="0"/>
              <a:t>lokalnom</a:t>
            </a:r>
            <a:r>
              <a:rPr lang="en-US" sz="2900" dirty="0" smtClean="0"/>
              <a:t> </a:t>
            </a:r>
            <a:r>
              <a:rPr lang="en-US" sz="2900" dirty="0" err="1" smtClean="0"/>
              <a:t>nivou</a:t>
            </a:r>
            <a:r>
              <a:rPr lang="sr-Latn-RS" sz="2900" dirty="0" smtClean="0"/>
              <a:t>.</a:t>
            </a:r>
            <a:endParaRPr lang="en-US" sz="2900" dirty="0" smtClean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 smtClean="0"/>
              <a:t/>
            </a:r>
            <a:br>
              <a:rPr lang="sr-Latn-RS" b="1" dirty="0" smtClean="0"/>
            </a:br>
            <a:r>
              <a:rPr lang="en-US" b="1" dirty="0" smtClean="0"/>
              <a:t>O</a:t>
            </a:r>
            <a:r>
              <a:rPr lang="sr-Latn-RS" b="1" dirty="0" smtClean="0"/>
              <a:t>BRATITE SE:</a:t>
            </a:r>
            <a:r>
              <a:rPr lang="sr-Latn-RS" dirty="0" smtClean="0"/>
              <a:t/>
            </a:r>
            <a:br>
              <a:rPr lang="sr-Latn-R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77500" lnSpcReduction="20000"/>
          </a:bodyPr>
          <a:lstStyle/>
          <a:p>
            <a:pPr algn="just"/>
            <a:endParaRPr lang="sr-Latn-RS" dirty="0" smtClean="0"/>
          </a:p>
          <a:p>
            <a:pPr algn="just"/>
            <a:r>
              <a:rPr lang="en-US" dirty="0" smtClean="0"/>
              <a:t>Za</a:t>
            </a:r>
            <a:r>
              <a:rPr lang="sr-Latn-RS" dirty="0" smtClean="0"/>
              <a:t> sve informacije vezane za investicije, uslove poslovanja,</a:t>
            </a:r>
            <a:r>
              <a:rPr lang="en-US" dirty="0" smtClean="0"/>
              <a:t> </a:t>
            </a:r>
            <a:r>
              <a:rPr lang="en-US" dirty="0" err="1" smtClean="0"/>
              <a:t>lokacije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investiranje</a:t>
            </a:r>
            <a:r>
              <a:rPr lang="sr-Latn-RS" dirty="0" smtClean="0"/>
              <a:t>, odobrenja i uopšte informacije vezane za</a:t>
            </a:r>
            <a:r>
              <a:rPr lang="en-US" dirty="0" smtClean="0"/>
              <a:t> </a:t>
            </a:r>
            <a:r>
              <a:rPr lang="en-US" dirty="0" err="1" smtClean="0"/>
              <a:t>poslovanje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RS" dirty="0" smtClean="0"/>
              <a:t> privredu Žabljaka, na jednom mjestu:</a:t>
            </a:r>
          </a:p>
          <a:p>
            <a:pPr algn="just">
              <a:buNone/>
            </a:pPr>
            <a:r>
              <a:rPr lang="sr-Latn-RS" dirty="0" smtClean="0"/>
              <a:t>	</a:t>
            </a:r>
            <a:r>
              <a:rPr lang="en-US" dirty="0" smtClean="0"/>
              <a:t>K</a:t>
            </a:r>
            <a:r>
              <a:rPr lang="sr-Latn-RS" dirty="0" smtClean="0"/>
              <a:t>ancelariji br. 1, Nova zgrada Opštine (Trg durmitorskih ratnika </a:t>
            </a:r>
            <a:r>
              <a:rPr lang="en-US" dirty="0" smtClean="0"/>
              <a:t>1</a:t>
            </a:r>
            <a:r>
              <a:rPr lang="sr-Latn-RS" dirty="0" smtClean="0"/>
              <a:t>, Žabljak); </a:t>
            </a:r>
          </a:p>
          <a:p>
            <a:pPr algn="just"/>
            <a:r>
              <a:rPr lang="sr-Latn-RS" dirty="0" smtClean="0"/>
              <a:t>telefonskim putem na broj + 382 (0) 52 361 978; </a:t>
            </a:r>
          </a:p>
          <a:p>
            <a:pPr algn="just"/>
            <a:r>
              <a:rPr lang="sr-Latn-RS" dirty="0" smtClean="0"/>
              <a:t>ili putem e-maila na adrese:</a:t>
            </a:r>
            <a:endParaRPr lang="en-US" dirty="0" smtClean="0"/>
          </a:p>
          <a:p>
            <a:pPr algn="just">
              <a:buNone/>
            </a:pPr>
            <a:r>
              <a:rPr lang="sr-Latn-RS" dirty="0" smtClean="0"/>
              <a:t>    m</a:t>
            </a:r>
            <a:r>
              <a:rPr lang="en-US" dirty="0" err="1" smtClean="0"/>
              <a:t>enad</a:t>
            </a:r>
            <a:r>
              <a:rPr lang="sr-Latn-RS" dirty="0" smtClean="0"/>
              <a:t>žerki</a:t>
            </a:r>
            <a:r>
              <a:rPr lang="en-US" dirty="0" smtClean="0"/>
              <a:t> Op</a:t>
            </a:r>
            <a:r>
              <a:rPr lang="sr-Latn-RS" dirty="0" smtClean="0"/>
              <a:t>š</a:t>
            </a:r>
            <a:r>
              <a:rPr lang="en-US" dirty="0" smtClean="0"/>
              <a:t>tine n</a:t>
            </a:r>
            <a:r>
              <a:rPr lang="sr-Latn-RS" dirty="0" smtClean="0"/>
              <a:t>a </a:t>
            </a:r>
            <a:r>
              <a:rPr lang="en-US" dirty="0" smtClean="0">
                <a:hlinkClick r:id="rId2"/>
              </a:rPr>
              <a:t>goricavukovic@zabljak.me</a:t>
            </a:r>
            <a:r>
              <a:rPr lang="en-US" dirty="0" smtClean="0"/>
              <a:t>,</a:t>
            </a:r>
            <a:r>
              <a:rPr lang="sr-Latn-RS" dirty="0" smtClean="0"/>
              <a:t>  </a:t>
            </a:r>
          </a:p>
          <a:p>
            <a:pPr algn="just">
              <a:buNone/>
            </a:pPr>
            <a:r>
              <a:rPr lang="sr-Latn-RS" dirty="0" smtClean="0"/>
              <a:t>    službeniku za lokalni ekonomski razvoj na  </a:t>
            </a:r>
            <a:r>
              <a:rPr lang="en-US" dirty="0" smtClean="0">
                <a:hlinkClick r:id="rId3"/>
              </a:rPr>
              <a:t>sluzbenikzaler@zabljak.me</a:t>
            </a:r>
            <a:r>
              <a:rPr lang="en-US" dirty="0" smtClean="0"/>
              <a:t>,</a:t>
            </a:r>
            <a:r>
              <a:rPr lang="sr-Latn-RS" dirty="0" smtClean="0"/>
              <a:t> </a:t>
            </a:r>
          </a:p>
          <a:p>
            <a:pPr algn="just">
              <a:buNone/>
            </a:pPr>
            <a:r>
              <a:rPr lang="sr-Latn-RS" dirty="0" smtClean="0"/>
              <a:t>     samostalnom savjetniku I za pravne poslove u oblasti privrede na</a:t>
            </a:r>
            <a:r>
              <a:rPr lang="en-US" dirty="0" smtClean="0"/>
              <a:t> </a:t>
            </a:r>
            <a:r>
              <a:rPr lang="en-US" dirty="0" smtClean="0">
                <a:hlinkClick r:id="rId4"/>
              </a:rPr>
              <a:t>nikoladubljevic@zabljak.me</a:t>
            </a:r>
            <a:r>
              <a:rPr lang="sr-Latn-RS" dirty="0" smtClean="0"/>
              <a:t>.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4000" b="1" dirty="0" smtClean="0"/>
              <a:t>OBRATITE SE</a:t>
            </a:r>
            <a:r>
              <a:rPr lang="sr-Latn-RS" b="1" dirty="0" smtClean="0"/>
              <a:t>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sr-Latn-RS" dirty="0" smtClean="0"/>
              <a:t>Za sve informacije vezane za poljoprivredu i ruralni razvoj, na jednom mjestu:</a:t>
            </a:r>
          </a:p>
          <a:p>
            <a:pPr algn="just">
              <a:buNone/>
            </a:pPr>
            <a:r>
              <a:rPr lang="sr-Latn-RS" dirty="0" smtClean="0"/>
              <a:t>     Agrobiznis info centar, Stara zgrada Opštine (Trg durmitorskih ratnika bb, Žabljak); </a:t>
            </a:r>
          </a:p>
          <a:p>
            <a:pPr algn="just"/>
            <a:r>
              <a:rPr lang="sr-Latn-RS" dirty="0" smtClean="0"/>
              <a:t>telefonskim putem na broj + 382 (0) 52 361 </a:t>
            </a:r>
            <a:r>
              <a:rPr lang="en-US" dirty="0" smtClean="0"/>
              <a:t>1</a:t>
            </a:r>
            <a:r>
              <a:rPr lang="sr-Latn-RS" dirty="0" smtClean="0"/>
              <a:t>01;</a:t>
            </a:r>
          </a:p>
          <a:p>
            <a:pPr algn="just"/>
            <a:r>
              <a:rPr lang="sr-Latn-RS" dirty="0" smtClean="0"/>
              <a:t>ili putem e-maila na adrese: </a:t>
            </a:r>
          </a:p>
          <a:p>
            <a:pPr algn="just">
              <a:buNone/>
            </a:pPr>
            <a:r>
              <a:rPr lang="sr-Latn-RS" dirty="0" smtClean="0"/>
              <a:t>    samostalnom savjetniku I za poljoprivredu i ruralni razvoj</a:t>
            </a:r>
            <a:r>
              <a:rPr lang="en-GB" dirty="0" smtClean="0"/>
              <a:t>: </a:t>
            </a:r>
            <a:r>
              <a:rPr lang="en-GB" dirty="0" smtClean="0">
                <a:hlinkClick r:id="rId2"/>
              </a:rPr>
              <a:t>agrobizniszb@gmail.com</a:t>
            </a:r>
            <a:r>
              <a:rPr lang="en-GB" dirty="0" smtClean="0"/>
              <a:t> </a:t>
            </a:r>
            <a:r>
              <a:rPr lang="sr-Latn-RS" dirty="0" smtClean="0"/>
              <a:t>; </a:t>
            </a:r>
          </a:p>
          <a:p>
            <a:pPr algn="just">
              <a:buNone/>
            </a:pPr>
            <a:r>
              <a:rPr lang="sr-Latn-RS" dirty="0" smtClean="0"/>
              <a:t>     samostalnoj savjetnici III za podršku poljoprivrednim proizvođačima  </a:t>
            </a:r>
            <a:r>
              <a:rPr lang="sr-Latn-RS" dirty="0" smtClean="0">
                <a:hlinkClick r:id="rId3"/>
              </a:rPr>
              <a:t>dijanalekovic</a:t>
            </a:r>
            <a:r>
              <a:rPr lang="en-US" dirty="0" smtClean="0">
                <a:hlinkClick r:id="rId3"/>
              </a:rPr>
              <a:t>@</a:t>
            </a:r>
            <a:r>
              <a:rPr lang="en-US" dirty="0" err="1" smtClean="0">
                <a:hlinkClick r:id="rId3"/>
              </a:rPr>
              <a:t>yahoo.com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endParaRPr lang="en-U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ORGANIZACIJA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US" sz="4500" dirty="0" err="1" smtClean="0"/>
              <a:t>Poslovima</a:t>
            </a:r>
            <a:r>
              <a:rPr lang="en-US" sz="4500" dirty="0" smtClean="0"/>
              <a:t>, </a:t>
            </a:r>
            <a:r>
              <a:rPr lang="sr-Latn-RS" sz="4500" dirty="0" smtClean="0"/>
              <a:t>koji se odnose na lokalni ekonomski razvoj, u Opštini Žabljak, </a:t>
            </a:r>
            <a:r>
              <a:rPr lang="en-US" sz="4500" dirty="0" err="1" smtClean="0"/>
              <a:t>bave</a:t>
            </a:r>
            <a:r>
              <a:rPr lang="en-US" sz="4500" dirty="0" smtClean="0"/>
              <a:t> se</a:t>
            </a:r>
            <a:r>
              <a:rPr lang="sr-Latn-RS" sz="4500" dirty="0" smtClean="0"/>
              <a:t>: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b="1" dirty="0" smtClean="0"/>
              <a:t>S</a:t>
            </a:r>
            <a:r>
              <a:rPr lang="en-US" b="1" dirty="0" smtClean="0"/>
              <a:t>l</a:t>
            </a:r>
            <a:r>
              <a:rPr lang="sr-Latn-RS" b="1" dirty="0" smtClean="0"/>
              <a:t>užba predsjednika Opštine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sr-Latn-RS" dirty="0" smtClean="0"/>
              <a:t>Menadžer/ka Opštine</a:t>
            </a:r>
          </a:p>
          <a:p>
            <a:pPr marL="514350" indent="-514350" algn="just">
              <a:buAutoNum type="arabicPeriod"/>
            </a:pPr>
            <a:r>
              <a:rPr lang="sr-Latn-RS" dirty="0" smtClean="0"/>
              <a:t>Samostalni/a savjetnik/ca I za lokalni ekonomski razvoj</a:t>
            </a:r>
          </a:p>
          <a:p>
            <a:pPr marL="514350" indent="-514350" algn="just">
              <a:buNone/>
            </a:pPr>
            <a:endParaRPr lang="sr-Latn-RS" dirty="0" smtClean="0"/>
          </a:p>
          <a:p>
            <a:pPr marL="514350" indent="-514350" algn="just"/>
            <a:r>
              <a:rPr lang="sr-Latn-RS" b="1" dirty="0" smtClean="0"/>
              <a:t>Sekretarijat za finansije i ekonomski razvoj</a:t>
            </a:r>
          </a:p>
          <a:p>
            <a:pPr marL="514350" indent="-514350" algn="just">
              <a:buAutoNum type="arabicPeriod"/>
            </a:pPr>
            <a:r>
              <a:rPr lang="sr-Latn-RS" dirty="0" smtClean="0"/>
              <a:t>Samostalni/a savjetnik/ca I za pravne poslove</a:t>
            </a:r>
          </a:p>
          <a:p>
            <a:pPr marL="514350" indent="-514350" algn="just">
              <a:buAutoNum type="arabicPeriod"/>
            </a:pPr>
            <a:endParaRPr lang="sr-Latn-RS" dirty="0" smtClean="0"/>
          </a:p>
          <a:p>
            <a:pPr marL="514350" indent="-514350" algn="just"/>
            <a:r>
              <a:rPr lang="sr-Latn-RS" b="1" dirty="0" smtClean="0"/>
              <a:t>Agrobiznis info centar </a:t>
            </a:r>
          </a:p>
          <a:p>
            <a:pPr marL="514350" indent="-514350" algn="just">
              <a:buNone/>
            </a:pPr>
            <a:r>
              <a:rPr lang="sr-Latn-RS" dirty="0" smtClean="0"/>
              <a:t>1. 	Samostalni/a savjetnik/ca I za poljoprivredu i ruralni razvoj</a:t>
            </a:r>
          </a:p>
          <a:p>
            <a:pPr marL="514350" indent="-514350" algn="just">
              <a:buNone/>
            </a:pPr>
            <a:r>
              <a:rPr lang="sr-Latn-RS" dirty="0" smtClean="0"/>
              <a:t>2. 	Samostalni/a savjetnik/ca III za podršku poljoprivrednim proizvođačima</a:t>
            </a:r>
          </a:p>
          <a:p>
            <a:pPr marL="514350" indent="-514350">
              <a:buNone/>
            </a:pPr>
            <a:endParaRPr lang="sr-Latn-RS" dirty="0" smtClean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2800" dirty="0" smtClean="0"/>
              <a:t>OPIS POSLOVA</a:t>
            </a:r>
            <a:br>
              <a:rPr lang="sr-Latn-RS" sz="2800" dirty="0" smtClean="0"/>
            </a:br>
            <a:r>
              <a:rPr lang="sr-Latn-RS" sz="2800" dirty="0" smtClean="0"/>
              <a:t>(poslovi koji se odnose na lokalni ekonomski razvoj)</a:t>
            </a:r>
            <a:br>
              <a:rPr lang="sr-Latn-RS" sz="2800" dirty="0" smtClean="0"/>
            </a:br>
            <a:r>
              <a:rPr lang="sr-Latn-RS" sz="2800" b="1" dirty="0" smtClean="0"/>
              <a:t>SLUŽBA PREDSJEDNIKA OPŠTINE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25000" lnSpcReduction="20000"/>
          </a:bodyPr>
          <a:lstStyle/>
          <a:p>
            <a:endParaRPr lang="sr-Latn-RS" sz="6400" b="1" dirty="0" smtClean="0"/>
          </a:p>
          <a:p>
            <a:pPr>
              <a:buNone/>
            </a:pPr>
            <a:endParaRPr lang="sr-Latn-RS" sz="7200" b="1" dirty="0" smtClean="0"/>
          </a:p>
          <a:p>
            <a:r>
              <a:rPr lang="sr-Latn-RS" sz="9600" b="1" dirty="0" smtClean="0"/>
              <a:t>Menadžer/ka Opštine</a:t>
            </a:r>
          </a:p>
          <a:p>
            <a:endParaRPr lang="sr-Latn-RS" sz="9600" b="1" dirty="0" smtClean="0"/>
          </a:p>
          <a:p>
            <a:pPr lvl="0" algn="just"/>
            <a:r>
              <a:rPr lang="en-AU" sz="6400" dirty="0" err="1" smtClean="0"/>
              <a:t>Predlaže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učestvuje</a:t>
            </a:r>
            <a:r>
              <a:rPr lang="en-AU" sz="6400" dirty="0" smtClean="0"/>
              <a:t> u </a:t>
            </a:r>
            <a:r>
              <a:rPr lang="en-AU" sz="6400" dirty="0" err="1" smtClean="0"/>
              <a:t>pripremi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realizaciji</a:t>
            </a:r>
            <a:r>
              <a:rPr lang="en-AU" sz="6400" dirty="0" smtClean="0"/>
              <a:t> </a:t>
            </a:r>
            <a:r>
              <a:rPr lang="en-AU" sz="6400" dirty="0" err="1" smtClean="0"/>
              <a:t>planova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programa</a:t>
            </a:r>
            <a:r>
              <a:rPr lang="en-AU" sz="6400" dirty="0" smtClean="0"/>
              <a:t> </a:t>
            </a:r>
            <a:r>
              <a:rPr lang="en-AU" sz="6400" dirty="0" err="1" smtClean="0"/>
              <a:t>razvoja</a:t>
            </a:r>
            <a:r>
              <a:rPr lang="en-AU" sz="6400" dirty="0" smtClean="0"/>
              <a:t> </a:t>
            </a:r>
            <a:r>
              <a:rPr lang="en-AU" sz="6400" dirty="0" err="1" smtClean="0"/>
              <a:t>opštine</a:t>
            </a:r>
            <a:r>
              <a:rPr lang="en-AU" sz="6400" dirty="0" smtClean="0"/>
              <a:t>, </a:t>
            </a:r>
            <a:r>
              <a:rPr lang="en-AU" sz="6400" dirty="0" err="1" smtClean="0"/>
              <a:t>kojima</a:t>
            </a:r>
            <a:r>
              <a:rPr lang="en-AU" sz="6400" dirty="0" smtClean="0"/>
              <a:t> se </a:t>
            </a:r>
            <a:r>
              <a:rPr lang="en-AU" sz="6400" dirty="0" err="1" smtClean="0"/>
              <a:t>podstiče</a:t>
            </a:r>
            <a:r>
              <a:rPr lang="en-AU" sz="6400" dirty="0" smtClean="0"/>
              <a:t> </a:t>
            </a:r>
            <a:r>
              <a:rPr lang="en-AU" sz="6400" dirty="0" err="1" smtClean="0"/>
              <a:t>ekonomski</a:t>
            </a:r>
            <a:r>
              <a:rPr lang="en-AU" sz="6400" dirty="0" smtClean="0"/>
              <a:t> </a:t>
            </a:r>
            <a:r>
              <a:rPr lang="en-AU" sz="6400" dirty="0" err="1" smtClean="0"/>
              <a:t>razvoj</a:t>
            </a:r>
            <a:r>
              <a:rPr lang="en-AU" sz="6400" dirty="0" smtClean="0"/>
              <a:t>, </a:t>
            </a:r>
            <a:r>
              <a:rPr lang="en-AU" sz="6400" dirty="0" err="1" smtClean="0"/>
              <a:t>preduzetnička</a:t>
            </a:r>
            <a:r>
              <a:rPr lang="en-AU" sz="6400" dirty="0" smtClean="0"/>
              <a:t> </a:t>
            </a:r>
            <a:r>
              <a:rPr lang="en-AU" sz="6400" dirty="0" err="1" smtClean="0"/>
              <a:t>inicijativa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javno</a:t>
            </a:r>
            <a:r>
              <a:rPr lang="en-AU" sz="6400" dirty="0" smtClean="0"/>
              <a:t>- </a:t>
            </a:r>
            <a:r>
              <a:rPr lang="en-AU" sz="6400" dirty="0" err="1" smtClean="0"/>
              <a:t>privatno</a:t>
            </a:r>
            <a:r>
              <a:rPr lang="en-AU" sz="6400" dirty="0" smtClean="0"/>
              <a:t> </a:t>
            </a:r>
            <a:r>
              <a:rPr lang="en-AU" sz="6400" dirty="0" err="1" smtClean="0"/>
              <a:t>partnerstvo</a:t>
            </a:r>
            <a:r>
              <a:rPr lang="en-AU" sz="6400" dirty="0" smtClean="0"/>
              <a:t>, </a:t>
            </a:r>
            <a:r>
              <a:rPr lang="en-AU" sz="6400" dirty="0" err="1" smtClean="0"/>
              <a:t>obezbjeđuje</a:t>
            </a:r>
            <a:r>
              <a:rPr lang="en-AU" sz="6400" dirty="0" smtClean="0"/>
              <a:t> </a:t>
            </a:r>
            <a:r>
              <a:rPr lang="en-AU" sz="6400" dirty="0" err="1" smtClean="0"/>
              <a:t>zaštita</a:t>
            </a:r>
            <a:r>
              <a:rPr lang="en-AU" sz="6400" dirty="0" smtClean="0"/>
              <a:t> </a:t>
            </a:r>
            <a:r>
              <a:rPr lang="en-AU" sz="6400" dirty="0" err="1" smtClean="0"/>
              <a:t>životne</a:t>
            </a:r>
            <a:r>
              <a:rPr lang="en-AU" sz="6400" dirty="0" smtClean="0"/>
              <a:t> </a:t>
            </a:r>
            <a:r>
              <a:rPr lang="en-AU" sz="6400" dirty="0" err="1" smtClean="0"/>
              <a:t>sredine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održivi</a:t>
            </a:r>
            <a:r>
              <a:rPr lang="en-AU" sz="6400" dirty="0" smtClean="0"/>
              <a:t> </a:t>
            </a:r>
            <a:r>
              <a:rPr lang="en-AU" sz="6400" dirty="0" err="1" smtClean="0"/>
              <a:t>razvoj</a:t>
            </a:r>
            <a:r>
              <a:rPr lang="en-AU" sz="6400" dirty="0" smtClean="0"/>
              <a:t>;</a:t>
            </a:r>
            <a:endParaRPr lang="en-US" sz="6400" dirty="0" smtClean="0"/>
          </a:p>
          <a:p>
            <a:pPr lvl="0" algn="just"/>
            <a:r>
              <a:rPr lang="en-AU" sz="6400" dirty="0" err="1" smtClean="0"/>
              <a:t>Priprema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upravlja</a:t>
            </a:r>
            <a:r>
              <a:rPr lang="en-AU" sz="6400" dirty="0" smtClean="0"/>
              <a:t> </a:t>
            </a:r>
            <a:r>
              <a:rPr lang="en-AU" sz="6400" dirty="0" err="1" smtClean="0"/>
              <a:t>projektima</a:t>
            </a:r>
            <a:r>
              <a:rPr lang="en-AU" sz="6400" dirty="0" smtClean="0"/>
              <a:t> </a:t>
            </a:r>
            <a:r>
              <a:rPr lang="en-AU" sz="6400" dirty="0" err="1" smtClean="0"/>
              <a:t>koji</a:t>
            </a:r>
            <a:r>
              <a:rPr lang="en-AU" sz="6400" dirty="0" smtClean="0"/>
              <a:t> se </a:t>
            </a:r>
            <a:r>
              <a:rPr lang="en-AU" sz="6400" dirty="0" err="1" smtClean="0"/>
              <a:t>finansiraju</a:t>
            </a:r>
            <a:r>
              <a:rPr lang="en-AU" sz="6400" dirty="0" smtClean="0"/>
              <a:t> </a:t>
            </a:r>
            <a:r>
              <a:rPr lang="en-AU" sz="6400" dirty="0" err="1" smtClean="0"/>
              <a:t>iz</a:t>
            </a:r>
            <a:r>
              <a:rPr lang="en-AU" sz="6400" dirty="0" smtClean="0"/>
              <a:t> </a:t>
            </a:r>
            <a:r>
              <a:rPr lang="en-AU" sz="6400" dirty="0" err="1" smtClean="0"/>
              <a:t>međunarodnih</a:t>
            </a:r>
            <a:r>
              <a:rPr lang="en-AU" sz="6400" dirty="0" smtClean="0"/>
              <a:t> </a:t>
            </a:r>
            <a:r>
              <a:rPr lang="en-AU" sz="6400" dirty="0" err="1" smtClean="0"/>
              <a:t>fondova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drugih</a:t>
            </a:r>
            <a:r>
              <a:rPr lang="en-AU" sz="6400" dirty="0" smtClean="0"/>
              <a:t> </a:t>
            </a:r>
            <a:r>
              <a:rPr lang="en-AU" sz="6400" dirty="0" err="1" smtClean="0"/>
              <a:t>izvora</a:t>
            </a:r>
            <a:r>
              <a:rPr lang="en-AU" sz="6400" dirty="0" smtClean="0"/>
              <a:t>;</a:t>
            </a:r>
            <a:endParaRPr lang="en-US" sz="6400" dirty="0" smtClean="0"/>
          </a:p>
          <a:p>
            <a:pPr lvl="0" algn="just"/>
            <a:r>
              <a:rPr lang="en-AU" sz="6400" dirty="0" err="1" smtClean="0"/>
              <a:t>Prati</a:t>
            </a:r>
            <a:r>
              <a:rPr lang="en-AU" sz="6400" dirty="0" smtClean="0"/>
              <a:t> </a:t>
            </a:r>
            <a:r>
              <a:rPr lang="en-AU" sz="6400" dirty="0" err="1" smtClean="0"/>
              <a:t>realizaciju</a:t>
            </a:r>
            <a:r>
              <a:rPr lang="en-AU" sz="6400" dirty="0" smtClean="0"/>
              <a:t> </a:t>
            </a:r>
            <a:r>
              <a:rPr lang="en-AU" sz="6400" dirty="0" err="1" smtClean="0"/>
              <a:t>projekata</a:t>
            </a:r>
            <a:r>
              <a:rPr lang="en-AU" sz="6400" dirty="0" smtClean="0"/>
              <a:t> </a:t>
            </a:r>
            <a:r>
              <a:rPr lang="en-AU" sz="6400" dirty="0" err="1" smtClean="0"/>
              <a:t>od</a:t>
            </a:r>
            <a:r>
              <a:rPr lang="en-AU" sz="6400" dirty="0" smtClean="0"/>
              <a:t> </a:t>
            </a:r>
            <a:r>
              <a:rPr lang="en-AU" sz="6400" dirty="0" err="1" smtClean="0"/>
              <a:t>značaja</a:t>
            </a:r>
            <a:r>
              <a:rPr lang="en-AU" sz="6400" dirty="0" smtClean="0"/>
              <a:t> </a:t>
            </a:r>
            <a:r>
              <a:rPr lang="en-AU" sz="6400" dirty="0" err="1" smtClean="0"/>
              <a:t>za</a:t>
            </a:r>
            <a:r>
              <a:rPr lang="en-AU" sz="6400" dirty="0" smtClean="0"/>
              <a:t> </a:t>
            </a:r>
            <a:r>
              <a:rPr lang="en-AU" sz="6400" dirty="0" err="1" smtClean="0"/>
              <a:t>opštinu</a:t>
            </a:r>
            <a:r>
              <a:rPr lang="en-AU" sz="6400" dirty="0" smtClean="0"/>
              <a:t>;</a:t>
            </a:r>
            <a:endParaRPr lang="en-US" sz="6400" dirty="0" smtClean="0"/>
          </a:p>
          <a:p>
            <a:pPr lvl="0" algn="just"/>
            <a:r>
              <a:rPr lang="en-AU" sz="6400" dirty="0" err="1" smtClean="0"/>
              <a:t>Priprema</a:t>
            </a:r>
            <a:r>
              <a:rPr lang="en-AU" sz="6400" dirty="0" smtClean="0"/>
              <a:t> </a:t>
            </a:r>
            <a:r>
              <a:rPr lang="en-AU" sz="6400" dirty="0" err="1" smtClean="0"/>
              <a:t>informacije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izvještaje</a:t>
            </a:r>
            <a:r>
              <a:rPr lang="en-AU" sz="6400" dirty="0" smtClean="0"/>
              <a:t>  o </a:t>
            </a:r>
            <a:r>
              <a:rPr lang="en-AU" sz="6400" dirty="0" err="1" smtClean="0"/>
              <a:t>realizaciji</a:t>
            </a:r>
            <a:r>
              <a:rPr lang="en-AU" sz="6400" dirty="0" smtClean="0"/>
              <a:t> </a:t>
            </a:r>
            <a:r>
              <a:rPr lang="en-AU" sz="6400" dirty="0" err="1" smtClean="0"/>
              <a:t>projekata</a:t>
            </a:r>
            <a:r>
              <a:rPr lang="en-AU" sz="6400" dirty="0" smtClean="0"/>
              <a:t>;</a:t>
            </a:r>
            <a:endParaRPr lang="en-US" sz="6400" dirty="0" smtClean="0"/>
          </a:p>
          <a:p>
            <a:pPr lvl="0" algn="just"/>
            <a:r>
              <a:rPr lang="en-AU" sz="6400" dirty="0" err="1" smtClean="0"/>
              <a:t>Uspostavlja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vodi</a:t>
            </a:r>
            <a:r>
              <a:rPr lang="en-AU" sz="6400" dirty="0" smtClean="0"/>
              <a:t> </a:t>
            </a:r>
            <a:r>
              <a:rPr lang="en-AU" sz="6400" dirty="0" err="1" smtClean="0"/>
              <a:t>bazu</a:t>
            </a:r>
            <a:r>
              <a:rPr lang="en-AU" sz="6400" dirty="0" smtClean="0"/>
              <a:t> </a:t>
            </a:r>
            <a:r>
              <a:rPr lang="en-AU" sz="6400" dirty="0" err="1" smtClean="0"/>
              <a:t>podataka</a:t>
            </a:r>
            <a:r>
              <a:rPr lang="en-AU" sz="6400" dirty="0" smtClean="0"/>
              <a:t> o </a:t>
            </a:r>
            <a:r>
              <a:rPr lang="en-AU" sz="6400" dirty="0" err="1" smtClean="0"/>
              <a:t>planovima</a:t>
            </a:r>
            <a:r>
              <a:rPr lang="en-AU" sz="6400" dirty="0" smtClean="0"/>
              <a:t>, </a:t>
            </a:r>
            <a:r>
              <a:rPr lang="en-AU" sz="6400" dirty="0" err="1" smtClean="0"/>
              <a:t>programima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projektima</a:t>
            </a:r>
            <a:r>
              <a:rPr lang="en-AU" sz="6400" dirty="0" smtClean="0"/>
              <a:t>;</a:t>
            </a:r>
            <a:endParaRPr lang="en-US" sz="6400" dirty="0" smtClean="0"/>
          </a:p>
          <a:p>
            <a:pPr lvl="0" algn="just"/>
            <a:r>
              <a:rPr lang="en-AU" sz="6400" dirty="0" err="1" smtClean="0"/>
              <a:t>Inicira</a:t>
            </a:r>
            <a:r>
              <a:rPr lang="en-AU" sz="6400" dirty="0" smtClean="0"/>
              <a:t> </a:t>
            </a:r>
            <a:r>
              <a:rPr lang="en-AU" sz="6400" dirty="0" err="1" smtClean="0"/>
              <a:t>izmjene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dopune</a:t>
            </a:r>
            <a:r>
              <a:rPr lang="en-AU" sz="6400" dirty="0" smtClean="0"/>
              <a:t> </a:t>
            </a:r>
            <a:r>
              <a:rPr lang="en-AU" sz="6400" dirty="0" err="1" smtClean="0"/>
              <a:t>propisa</a:t>
            </a:r>
            <a:r>
              <a:rPr lang="en-AU" sz="6400" dirty="0" smtClean="0"/>
              <a:t> </a:t>
            </a:r>
            <a:r>
              <a:rPr lang="en-AU" sz="6400" dirty="0" err="1" smtClean="0"/>
              <a:t>koji</a:t>
            </a:r>
            <a:r>
              <a:rPr lang="en-AU" sz="6400" dirty="0" smtClean="0"/>
              <a:t> </a:t>
            </a:r>
            <a:r>
              <a:rPr lang="en-AU" sz="6400" dirty="0" err="1" smtClean="0"/>
              <a:t>otežavaju</a:t>
            </a:r>
            <a:r>
              <a:rPr lang="en-AU" sz="6400" dirty="0" smtClean="0"/>
              <a:t> </a:t>
            </a:r>
            <a:r>
              <a:rPr lang="en-AU" sz="6400" dirty="0" err="1" smtClean="0"/>
              <a:t>poslovnu</a:t>
            </a:r>
            <a:r>
              <a:rPr lang="en-AU" sz="6400" dirty="0" smtClean="0"/>
              <a:t> </a:t>
            </a:r>
            <a:r>
              <a:rPr lang="en-AU" sz="6400" dirty="0" err="1" smtClean="0"/>
              <a:t>inicijativu</a:t>
            </a:r>
            <a:r>
              <a:rPr lang="en-AU" sz="6400" dirty="0" smtClean="0"/>
              <a:t>;</a:t>
            </a:r>
            <a:endParaRPr lang="en-US" sz="6400" dirty="0" smtClean="0"/>
          </a:p>
          <a:p>
            <a:pPr lvl="0" algn="just"/>
            <a:r>
              <a:rPr lang="sr-Latn-BA" sz="6400" dirty="0" smtClean="0"/>
              <a:t>Prati i analizira realizaciju strateškog plana razvoja, višegodišnjeg plana infrastrukturnog razvoja i drugih opštinskih razvojnih planova;</a:t>
            </a:r>
            <a:endParaRPr lang="en-US" sz="6400" dirty="0" smtClean="0"/>
          </a:p>
          <a:p>
            <a:pPr lvl="0" algn="just"/>
            <a:r>
              <a:rPr lang="en-AU" sz="6400" dirty="0" err="1" smtClean="0"/>
              <a:t>Koordinira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učestvuje</a:t>
            </a:r>
            <a:r>
              <a:rPr lang="en-AU" sz="6400" dirty="0" smtClean="0"/>
              <a:t> u </a:t>
            </a:r>
            <a:r>
              <a:rPr lang="en-AU" sz="6400" dirty="0" err="1" smtClean="0"/>
              <a:t>radu</a:t>
            </a:r>
            <a:r>
              <a:rPr lang="en-AU" sz="6400" dirty="0" smtClean="0"/>
              <a:t> </a:t>
            </a:r>
            <a:r>
              <a:rPr lang="en-AU" sz="6400" dirty="0" err="1" smtClean="0"/>
              <a:t>projektnih</a:t>
            </a:r>
            <a:r>
              <a:rPr lang="en-AU" sz="6400" dirty="0" smtClean="0"/>
              <a:t> </a:t>
            </a:r>
            <a:r>
              <a:rPr lang="en-AU" sz="6400" dirty="0" err="1" smtClean="0"/>
              <a:t>timova</a:t>
            </a:r>
            <a:r>
              <a:rPr lang="en-AU" sz="6400" dirty="0" smtClean="0"/>
              <a:t> </a:t>
            </a:r>
            <a:r>
              <a:rPr lang="en-AU" sz="6400" dirty="0" err="1" smtClean="0"/>
              <a:t>za</a:t>
            </a:r>
            <a:r>
              <a:rPr lang="en-AU" sz="6400" dirty="0" smtClean="0"/>
              <a:t> </a:t>
            </a:r>
            <a:r>
              <a:rPr lang="en-AU" sz="6400" dirty="0" err="1" smtClean="0"/>
              <a:t>pripremu</a:t>
            </a:r>
            <a:r>
              <a:rPr lang="en-AU" sz="6400" dirty="0" smtClean="0"/>
              <a:t> </a:t>
            </a:r>
            <a:r>
              <a:rPr lang="en-AU" sz="6400" dirty="0" err="1" smtClean="0"/>
              <a:t>konkretnih</a:t>
            </a:r>
            <a:r>
              <a:rPr lang="en-AU" sz="6400" dirty="0" smtClean="0"/>
              <a:t> </a:t>
            </a:r>
            <a:r>
              <a:rPr lang="en-AU" sz="6400" dirty="0" err="1" smtClean="0"/>
              <a:t>projekata</a:t>
            </a:r>
            <a:r>
              <a:rPr lang="en-AU" sz="6400" dirty="0" smtClean="0"/>
              <a:t>;</a:t>
            </a:r>
            <a:endParaRPr lang="en-US" sz="6400" dirty="0" smtClean="0"/>
          </a:p>
          <a:p>
            <a:pPr lvl="0" algn="just"/>
            <a:r>
              <a:rPr lang="en-AU" sz="6400" dirty="0" err="1" smtClean="0"/>
              <a:t>Predlaže</a:t>
            </a:r>
            <a:r>
              <a:rPr lang="en-AU" sz="6400" dirty="0" smtClean="0"/>
              <a:t> </a:t>
            </a:r>
            <a:r>
              <a:rPr lang="en-AU" sz="6400" dirty="0" err="1" smtClean="0"/>
              <a:t>stručna</a:t>
            </a:r>
            <a:r>
              <a:rPr lang="en-AU" sz="6400" dirty="0" smtClean="0"/>
              <a:t> </a:t>
            </a:r>
            <a:r>
              <a:rPr lang="en-AU" sz="6400" dirty="0" err="1" smtClean="0"/>
              <a:t>mišljenja</a:t>
            </a:r>
            <a:r>
              <a:rPr lang="en-AU" sz="6400" dirty="0" smtClean="0"/>
              <a:t> </a:t>
            </a:r>
            <a:r>
              <a:rPr lang="en-AU" sz="6400" dirty="0" err="1" smtClean="0"/>
              <a:t>predsjedniku</a:t>
            </a:r>
            <a:r>
              <a:rPr lang="en-AU" sz="6400" dirty="0" smtClean="0"/>
              <a:t> </a:t>
            </a:r>
            <a:r>
              <a:rPr lang="en-AU" sz="6400" dirty="0" err="1" smtClean="0"/>
              <a:t>Opštine</a:t>
            </a:r>
            <a:r>
              <a:rPr lang="en-AU" sz="6400" dirty="0" smtClean="0"/>
              <a:t> o </a:t>
            </a:r>
            <a:r>
              <a:rPr lang="en-AU" sz="6400" dirty="0" err="1" smtClean="0"/>
              <a:t>pojedinim</a:t>
            </a:r>
            <a:r>
              <a:rPr lang="en-AU" sz="6400" dirty="0" smtClean="0"/>
              <a:t> </a:t>
            </a:r>
            <a:r>
              <a:rPr lang="en-AU" sz="6400" dirty="0" err="1" smtClean="0"/>
              <a:t>projektima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pitanjima</a:t>
            </a:r>
            <a:r>
              <a:rPr lang="en-AU" sz="6400" dirty="0" smtClean="0"/>
              <a:t> </a:t>
            </a:r>
            <a:r>
              <a:rPr lang="en-AU" sz="6400" dirty="0" err="1" smtClean="0"/>
              <a:t>od</a:t>
            </a:r>
            <a:r>
              <a:rPr lang="en-AU" sz="6400" dirty="0" smtClean="0"/>
              <a:t> </a:t>
            </a:r>
            <a:r>
              <a:rPr lang="en-AU" sz="6400" dirty="0" err="1" smtClean="0"/>
              <a:t>interesa</a:t>
            </a:r>
            <a:r>
              <a:rPr lang="en-AU" sz="6400" dirty="0" smtClean="0"/>
              <a:t> </a:t>
            </a:r>
            <a:r>
              <a:rPr lang="en-AU" sz="6400" dirty="0" err="1" smtClean="0"/>
              <a:t>za</a:t>
            </a:r>
            <a:r>
              <a:rPr lang="en-AU" sz="6400" dirty="0" smtClean="0"/>
              <a:t> </a:t>
            </a:r>
            <a:r>
              <a:rPr lang="en-AU" sz="6400" dirty="0" err="1" smtClean="0"/>
              <a:t>Opštinu</a:t>
            </a:r>
            <a:r>
              <a:rPr lang="en-AU" sz="6400" dirty="0" smtClean="0"/>
              <a:t>, </a:t>
            </a:r>
            <a:r>
              <a:rPr lang="en-AU" sz="6400" dirty="0" err="1" smtClean="0"/>
              <a:t>kao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predloge</a:t>
            </a:r>
            <a:r>
              <a:rPr lang="en-AU" sz="6400" dirty="0" smtClean="0"/>
              <a:t> </a:t>
            </a:r>
            <a:r>
              <a:rPr lang="en-AU" sz="6400" dirty="0" err="1" smtClean="0"/>
              <a:t>po</a:t>
            </a:r>
            <a:r>
              <a:rPr lang="en-AU" sz="6400" dirty="0" smtClean="0"/>
              <a:t> </a:t>
            </a:r>
            <a:r>
              <a:rPr lang="en-AU" sz="6400" dirty="0" err="1" smtClean="0"/>
              <a:t>inicijativama</a:t>
            </a:r>
            <a:r>
              <a:rPr lang="en-AU" sz="6400" dirty="0" smtClean="0"/>
              <a:t> </a:t>
            </a:r>
            <a:r>
              <a:rPr lang="en-AU" sz="6400" dirty="0" err="1" smtClean="0"/>
              <a:t>građana</a:t>
            </a:r>
            <a:r>
              <a:rPr lang="en-AU" sz="6400" dirty="0" smtClean="0"/>
              <a:t> u </a:t>
            </a:r>
            <a:r>
              <a:rPr lang="en-AU" sz="6400" dirty="0" err="1" smtClean="0"/>
              <a:t>vezi</a:t>
            </a:r>
            <a:r>
              <a:rPr lang="en-AU" sz="6400" dirty="0" smtClean="0"/>
              <a:t> </a:t>
            </a:r>
            <a:r>
              <a:rPr lang="en-AU" sz="6400" dirty="0" err="1" smtClean="0"/>
              <a:t>sa</a:t>
            </a:r>
            <a:r>
              <a:rPr lang="en-AU" sz="6400" dirty="0" smtClean="0"/>
              <a:t> </a:t>
            </a:r>
            <a:r>
              <a:rPr lang="en-AU" sz="6400" dirty="0" err="1" smtClean="0"/>
              <a:t>rješavanjem</a:t>
            </a:r>
            <a:r>
              <a:rPr lang="en-AU" sz="6400" dirty="0" smtClean="0"/>
              <a:t> </a:t>
            </a:r>
            <a:r>
              <a:rPr lang="en-AU" sz="6400" dirty="0" err="1" smtClean="0"/>
              <a:t>aktuelnih</a:t>
            </a:r>
            <a:r>
              <a:rPr lang="en-AU" sz="6400" dirty="0" smtClean="0"/>
              <a:t> </a:t>
            </a:r>
            <a:r>
              <a:rPr lang="en-AU" sz="6400" dirty="0" err="1" smtClean="0"/>
              <a:t>problema</a:t>
            </a:r>
            <a:r>
              <a:rPr lang="en-AU" sz="6400" dirty="0" smtClean="0"/>
              <a:t> u </a:t>
            </a:r>
            <a:r>
              <a:rPr lang="en-AU" sz="6400" dirty="0" err="1" smtClean="0"/>
              <a:t>opštini</a:t>
            </a:r>
            <a:r>
              <a:rPr lang="en-AU" sz="6400" dirty="0" smtClean="0"/>
              <a:t>;  </a:t>
            </a:r>
            <a:endParaRPr lang="en-US" sz="64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z="3100" dirty="0" smtClean="0"/>
              <a:t>OPIS POSLOVA</a:t>
            </a:r>
            <a:br>
              <a:rPr lang="sr-Latn-RS" sz="3100" dirty="0" smtClean="0"/>
            </a:br>
            <a:r>
              <a:rPr lang="sr-Latn-RS" sz="3100" dirty="0" smtClean="0"/>
              <a:t>(poslovi koji se odnose na lokalni ekonomski razvoj)</a:t>
            </a:r>
            <a:br>
              <a:rPr lang="sr-Latn-RS" sz="3100" dirty="0" smtClean="0"/>
            </a:br>
            <a:r>
              <a:rPr lang="sr-Latn-RS" sz="3100" b="1" dirty="0" smtClean="0"/>
              <a:t>SLUŽBA PREDSJEDNIKA</a:t>
            </a:r>
            <a:r>
              <a:rPr lang="sr-Latn-RS" b="1" dirty="0" smtClean="0"/>
              <a:t> </a:t>
            </a:r>
            <a:r>
              <a:rPr lang="sr-Latn-RS" sz="3100" b="1" dirty="0" smtClean="0"/>
              <a:t>OPŠTINE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lvl="0" algn="just"/>
            <a:r>
              <a:rPr lang="en-AU" sz="4900" dirty="0" err="1" smtClean="0"/>
              <a:t>Predlaže</a:t>
            </a:r>
            <a:r>
              <a:rPr lang="en-AU" sz="4900" dirty="0" smtClean="0"/>
              <a:t> </a:t>
            </a:r>
            <a:r>
              <a:rPr lang="en-AU" sz="4900" dirty="0" err="1" smtClean="0"/>
              <a:t>izradu</a:t>
            </a:r>
            <a:r>
              <a:rPr lang="en-AU" sz="4900" dirty="0" smtClean="0"/>
              <a:t> </a:t>
            </a:r>
            <a:r>
              <a:rPr lang="en-AU" sz="4900" dirty="0" err="1" smtClean="0"/>
              <a:t>propisa</a:t>
            </a:r>
            <a:r>
              <a:rPr lang="en-AU" sz="4900" dirty="0" smtClean="0"/>
              <a:t> </a:t>
            </a:r>
            <a:r>
              <a:rPr lang="en-AU" sz="4900" dirty="0" err="1" smtClean="0"/>
              <a:t>i</a:t>
            </a:r>
            <a:r>
              <a:rPr lang="en-AU" sz="4900" dirty="0" smtClean="0"/>
              <a:t> </a:t>
            </a:r>
            <a:r>
              <a:rPr lang="en-AU" sz="4900" dirty="0" err="1" smtClean="0"/>
              <a:t>drugih</a:t>
            </a:r>
            <a:r>
              <a:rPr lang="en-AU" sz="4900" dirty="0" smtClean="0"/>
              <a:t> </a:t>
            </a:r>
            <a:r>
              <a:rPr lang="en-AU" sz="4900" dirty="0" err="1" smtClean="0"/>
              <a:t>akata</a:t>
            </a:r>
            <a:r>
              <a:rPr lang="en-AU" sz="4900" dirty="0" smtClean="0"/>
              <a:t> </a:t>
            </a:r>
            <a:r>
              <a:rPr lang="en-AU" sz="4900" dirty="0" err="1" smtClean="0"/>
              <a:t>koje</a:t>
            </a:r>
            <a:r>
              <a:rPr lang="en-AU" sz="4900" dirty="0" smtClean="0"/>
              <a:t> </a:t>
            </a:r>
            <a:r>
              <a:rPr lang="en-AU" sz="4900" dirty="0" err="1" smtClean="0"/>
              <a:t>donosi</a:t>
            </a:r>
            <a:r>
              <a:rPr lang="en-AU" sz="4900" dirty="0" smtClean="0"/>
              <a:t> </a:t>
            </a:r>
            <a:r>
              <a:rPr lang="en-AU" sz="4900" dirty="0" err="1" smtClean="0"/>
              <a:t>predsjednik</a:t>
            </a:r>
            <a:r>
              <a:rPr lang="en-AU" sz="4900" dirty="0" smtClean="0"/>
              <a:t> </a:t>
            </a:r>
            <a:r>
              <a:rPr lang="en-AU" sz="4900" dirty="0" err="1" smtClean="0"/>
              <a:t>Opštine</a:t>
            </a:r>
            <a:r>
              <a:rPr lang="en-AU" sz="4900" dirty="0" smtClean="0"/>
              <a:t> u </a:t>
            </a:r>
            <a:r>
              <a:rPr lang="en-AU" sz="4900" dirty="0" err="1" smtClean="0"/>
              <a:t>saradnji</a:t>
            </a:r>
            <a:r>
              <a:rPr lang="en-AU" sz="4900" dirty="0" smtClean="0"/>
              <a:t> </a:t>
            </a:r>
            <a:r>
              <a:rPr lang="en-AU" sz="4900" dirty="0" err="1" smtClean="0"/>
              <a:t>sa</a:t>
            </a:r>
            <a:r>
              <a:rPr lang="en-AU" sz="4900" dirty="0" smtClean="0"/>
              <a:t> </a:t>
            </a:r>
            <a:r>
              <a:rPr lang="en-AU" sz="4900" dirty="0" err="1" smtClean="0"/>
              <a:t>nadležnim</a:t>
            </a:r>
            <a:r>
              <a:rPr lang="en-AU" sz="4900" dirty="0" smtClean="0"/>
              <a:t> </a:t>
            </a:r>
            <a:r>
              <a:rPr lang="en-AU" sz="4900" dirty="0" err="1" smtClean="0"/>
              <a:t>organima</a:t>
            </a:r>
            <a:r>
              <a:rPr lang="en-AU" sz="4900" dirty="0" smtClean="0"/>
              <a:t>, a </a:t>
            </a:r>
            <a:r>
              <a:rPr lang="en-AU" sz="4900" dirty="0" err="1" smtClean="0"/>
              <a:t>koji</a:t>
            </a:r>
            <a:r>
              <a:rPr lang="en-AU" sz="4900" dirty="0" smtClean="0"/>
              <a:t> se </a:t>
            </a:r>
            <a:r>
              <a:rPr lang="en-AU" sz="4900" dirty="0" err="1" smtClean="0"/>
              <a:t>odnose</a:t>
            </a:r>
            <a:r>
              <a:rPr lang="en-AU" sz="4900" dirty="0" smtClean="0"/>
              <a:t> </a:t>
            </a:r>
            <a:r>
              <a:rPr lang="en-AU" sz="4900" dirty="0" err="1" smtClean="0"/>
              <a:t>na</a:t>
            </a:r>
            <a:r>
              <a:rPr lang="en-AU" sz="4900" dirty="0" smtClean="0"/>
              <a:t> </a:t>
            </a:r>
            <a:r>
              <a:rPr lang="en-AU" sz="4900" dirty="0" err="1" smtClean="0"/>
              <a:t>djelokrug</a:t>
            </a:r>
            <a:r>
              <a:rPr lang="en-AU" sz="4900" dirty="0" smtClean="0"/>
              <a:t> </a:t>
            </a:r>
            <a:r>
              <a:rPr lang="en-AU" sz="4900" dirty="0" err="1" smtClean="0"/>
              <a:t>poslova</a:t>
            </a:r>
            <a:r>
              <a:rPr lang="en-AU" sz="4900" dirty="0" smtClean="0"/>
              <a:t> </a:t>
            </a:r>
            <a:r>
              <a:rPr lang="en-AU" sz="4900" dirty="0" err="1" smtClean="0"/>
              <a:t>menadžera</a:t>
            </a:r>
            <a:r>
              <a:rPr lang="en-AU" sz="4900" dirty="0" smtClean="0"/>
              <a:t>/</a:t>
            </a:r>
            <a:r>
              <a:rPr lang="en-AU" sz="4900" dirty="0" err="1" smtClean="0"/>
              <a:t>ke</a:t>
            </a:r>
            <a:r>
              <a:rPr lang="en-AU" sz="4900" dirty="0" smtClean="0"/>
              <a:t> </a:t>
            </a:r>
            <a:r>
              <a:rPr lang="en-AU" sz="4900" dirty="0" err="1" smtClean="0"/>
              <a:t>Opštine</a:t>
            </a:r>
            <a:r>
              <a:rPr lang="en-AU" sz="4900" dirty="0" smtClean="0"/>
              <a:t> (</a:t>
            </a:r>
            <a:r>
              <a:rPr lang="en-AU" sz="4900" dirty="0" err="1" smtClean="0"/>
              <a:t>glavnim</a:t>
            </a:r>
            <a:r>
              <a:rPr lang="en-AU" sz="4900" dirty="0" smtClean="0"/>
              <a:t> </a:t>
            </a:r>
            <a:r>
              <a:rPr lang="en-AU" sz="4900" dirty="0" err="1" smtClean="0"/>
              <a:t>administratorom</a:t>
            </a:r>
            <a:r>
              <a:rPr lang="en-AU" sz="4900" dirty="0" smtClean="0"/>
              <a:t>, </a:t>
            </a:r>
            <a:r>
              <a:rPr lang="en-AU" sz="4900" dirty="0" err="1" smtClean="0"/>
              <a:t>sekretarijatima</a:t>
            </a:r>
            <a:r>
              <a:rPr lang="en-AU" sz="4900" dirty="0" smtClean="0"/>
              <a:t>, </a:t>
            </a:r>
            <a:r>
              <a:rPr lang="en-AU" sz="4900" dirty="0" err="1" smtClean="0"/>
              <a:t>stručnim</a:t>
            </a:r>
            <a:r>
              <a:rPr lang="en-AU" sz="4900" dirty="0" smtClean="0"/>
              <a:t> </a:t>
            </a:r>
            <a:r>
              <a:rPr lang="en-AU" sz="4900" dirty="0" err="1" smtClean="0"/>
              <a:t>i</a:t>
            </a:r>
            <a:r>
              <a:rPr lang="en-AU" sz="4900" dirty="0" smtClean="0"/>
              <a:t> </a:t>
            </a:r>
            <a:r>
              <a:rPr lang="en-AU" sz="4900" dirty="0" err="1" smtClean="0"/>
              <a:t>posebnim</a:t>
            </a:r>
            <a:r>
              <a:rPr lang="en-AU" sz="4900" dirty="0" smtClean="0"/>
              <a:t> </a:t>
            </a:r>
            <a:r>
              <a:rPr lang="en-AU" sz="4900" dirty="0" err="1" smtClean="0"/>
              <a:t>službama</a:t>
            </a:r>
            <a:r>
              <a:rPr lang="en-AU" sz="4900" dirty="0" smtClean="0"/>
              <a:t>);</a:t>
            </a:r>
            <a:endParaRPr lang="en-US" sz="4900" dirty="0" smtClean="0"/>
          </a:p>
          <a:p>
            <a:pPr lvl="0" algn="just"/>
            <a:r>
              <a:rPr lang="en-AU" sz="4900" dirty="0" err="1" smtClean="0"/>
              <a:t>Prati</a:t>
            </a:r>
            <a:r>
              <a:rPr lang="en-AU" sz="4900" dirty="0" smtClean="0"/>
              <a:t> </a:t>
            </a:r>
            <a:r>
              <a:rPr lang="en-AU" sz="4900" dirty="0" err="1" smtClean="0"/>
              <a:t>realizaciju</a:t>
            </a:r>
            <a:r>
              <a:rPr lang="en-AU" sz="4900" dirty="0" smtClean="0"/>
              <a:t> </a:t>
            </a:r>
            <a:r>
              <a:rPr lang="en-AU" sz="4900" dirty="0" err="1" smtClean="0"/>
              <a:t>odluka</a:t>
            </a:r>
            <a:r>
              <a:rPr lang="en-AU" sz="4900" dirty="0" smtClean="0"/>
              <a:t>, </a:t>
            </a:r>
            <a:r>
              <a:rPr lang="en-AU" sz="4900" dirty="0" err="1" smtClean="0"/>
              <a:t>akata</a:t>
            </a:r>
            <a:r>
              <a:rPr lang="en-AU" sz="4900" dirty="0" smtClean="0"/>
              <a:t>, </a:t>
            </a:r>
            <a:r>
              <a:rPr lang="en-AU" sz="4900" dirty="0" err="1" smtClean="0"/>
              <a:t>zaključaka</a:t>
            </a:r>
            <a:r>
              <a:rPr lang="en-AU" sz="4900" dirty="0" smtClean="0"/>
              <a:t>, </a:t>
            </a:r>
            <a:r>
              <a:rPr lang="en-AU" sz="4900" dirty="0" err="1" smtClean="0"/>
              <a:t>programa</a:t>
            </a:r>
            <a:r>
              <a:rPr lang="en-AU" sz="4900" dirty="0" smtClean="0"/>
              <a:t> </a:t>
            </a:r>
            <a:r>
              <a:rPr lang="en-AU" sz="4900" dirty="0" err="1" smtClean="0"/>
              <a:t>i</a:t>
            </a:r>
            <a:r>
              <a:rPr lang="en-AU" sz="4900" dirty="0" smtClean="0"/>
              <a:t> </a:t>
            </a:r>
            <a:r>
              <a:rPr lang="en-AU" sz="4900" dirty="0" err="1" smtClean="0"/>
              <a:t>dogovora</a:t>
            </a:r>
            <a:r>
              <a:rPr lang="en-AU" sz="4900" dirty="0" smtClean="0"/>
              <a:t> </a:t>
            </a:r>
            <a:r>
              <a:rPr lang="en-AU" sz="4900" dirty="0" err="1" smtClean="0"/>
              <a:t>predsjednika</a:t>
            </a:r>
            <a:r>
              <a:rPr lang="en-AU" sz="4900" dirty="0" smtClean="0"/>
              <a:t> </a:t>
            </a:r>
            <a:r>
              <a:rPr lang="en-AU" sz="4900" dirty="0" err="1" smtClean="0"/>
              <a:t>Opštine</a:t>
            </a:r>
            <a:r>
              <a:rPr lang="en-AU" sz="4900" dirty="0" smtClean="0"/>
              <a:t> </a:t>
            </a:r>
            <a:r>
              <a:rPr lang="en-AU" sz="4900" dirty="0" err="1" smtClean="0"/>
              <a:t>sa</a:t>
            </a:r>
            <a:r>
              <a:rPr lang="en-AU" sz="4900" dirty="0" smtClean="0"/>
              <a:t> </a:t>
            </a:r>
            <a:r>
              <a:rPr lang="en-AU" sz="4900" dirty="0" err="1" smtClean="0"/>
              <a:t>starješinama</a:t>
            </a:r>
            <a:r>
              <a:rPr lang="en-AU" sz="4900" dirty="0" smtClean="0"/>
              <a:t> </a:t>
            </a:r>
            <a:r>
              <a:rPr lang="en-AU" sz="4900" dirty="0" err="1" smtClean="0"/>
              <a:t>organa</a:t>
            </a:r>
            <a:r>
              <a:rPr lang="en-AU" sz="4900" dirty="0" smtClean="0"/>
              <a:t> </a:t>
            </a:r>
            <a:r>
              <a:rPr lang="en-AU" sz="4900" dirty="0" err="1" smtClean="0"/>
              <a:t>lokalne</a:t>
            </a:r>
            <a:r>
              <a:rPr lang="en-AU" sz="4900" dirty="0" smtClean="0"/>
              <a:t> </a:t>
            </a:r>
            <a:r>
              <a:rPr lang="en-AU" sz="4900" dirty="0" err="1" smtClean="0"/>
              <a:t>uprave</a:t>
            </a:r>
            <a:r>
              <a:rPr lang="en-AU" sz="4900" dirty="0" smtClean="0"/>
              <a:t>, </a:t>
            </a:r>
            <a:r>
              <a:rPr lang="en-AU" sz="4900" dirty="0" err="1" smtClean="0"/>
              <a:t>preduzećima</a:t>
            </a:r>
            <a:r>
              <a:rPr lang="en-AU" sz="4900" dirty="0" smtClean="0"/>
              <a:t> </a:t>
            </a:r>
            <a:r>
              <a:rPr lang="en-AU" sz="4900" dirty="0" err="1" smtClean="0"/>
              <a:t>osnovanim</a:t>
            </a:r>
            <a:r>
              <a:rPr lang="en-AU" sz="4900" dirty="0" smtClean="0"/>
              <a:t> </a:t>
            </a:r>
            <a:r>
              <a:rPr lang="en-AU" sz="4900" dirty="0" err="1" smtClean="0"/>
              <a:t>od</a:t>
            </a:r>
            <a:r>
              <a:rPr lang="en-AU" sz="4900" dirty="0" smtClean="0"/>
              <a:t> </a:t>
            </a:r>
            <a:r>
              <a:rPr lang="en-AU" sz="4900" dirty="0" err="1" smtClean="0"/>
              <a:t>strane</a:t>
            </a:r>
            <a:r>
              <a:rPr lang="en-AU" sz="4900" dirty="0" smtClean="0"/>
              <a:t> SO </a:t>
            </a:r>
            <a:r>
              <a:rPr lang="en-AU" sz="4900" dirty="0" err="1" smtClean="0"/>
              <a:t>Žabljak</a:t>
            </a:r>
            <a:r>
              <a:rPr lang="en-AU" sz="4900" dirty="0" smtClean="0"/>
              <a:t>, </a:t>
            </a:r>
            <a:r>
              <a:rPr lang="en-AU" sz="4900" dirty="0" err="1" smtClean="0"/>
              <a:t>privrednim</a:t>
            </a:r>
            <a:r>
              <a:rPr lang="en-AU" sz="4900" dirty="0" smtClean="0"/>
              <a:t> </a:t>
            </a:r>
            <a:r>
              <a:rPr lang="en-AU" sz="4900" dirty="0" err="1" smtClean="0"/>
              <a:t>rukovodiocima</a:t>
            </a:r>
            <a:r>
              <a:rPr lang="en-AU" sz="4900" dirty="0" smtClean="0"/>
              <a:t> </a:t>
            </a:r>
            <a:r>
              <a:rPr lang="en-AU" sz="4900" dirty="0" err="1" smtClean="0"/>
              <a:t>i</a:t>
            </a:r>
            <a:r>
              <a:rPr lang="en-AU" sz="4900" dirty="0" smtClean="0"/>
              <a:t> </a:t>
            </a:r>
            <a:r>
              <a:rPr lang="en-AU" sz="4900" dirty="0" err="1" smtClean="0"/>
              <a:t>poslovnim</a:t>
            </a:r>
            <a:r>
              <a:rPr lang="en-AU" sz="4900" dirty="0" smtClean="0"/>
              <a:t> </a:t>
            </a:r>
            <a:r>
              <a:rPr lang="en-AU" sz="4900" dirty="0" err="1" smtClean="0"/>
              <a:t>partnerima</a:t>
            </a:r>
            <a:r>
              <a:rPr lang="en-AU" sz="4900" dirty="0" smtClean="0"/>
              <a:t>, a </a:t>
            </a:r>
            <a:r>
              <a:rPr lang="en-AU" sz="4900" dirty="0" err="1" smtClean="0"/>
              <a:t>koji</a:t>
            </a:r>
            <a:r>
              <a:rPr lang="en-AU" sz="4900" dirty="0" smtClean="0"/>
              <a:t> se </a:t>
            </a:r>
            <a:r>
              <a:rPr lang="en-AU" sz="4900" dirty="0" err="1" smtClean="0"/>
              <a:t>odnose</a:t>
            </a:r>
            <a:r>
              <a:rPr lang="en-AU" sz="4900" dirty="0" smtClean="0"/>
              <a:t> </a:t>
            </a:r>
            <a:r>
              <a:rPr lang="en-AU" sz="4900" dirty="0" err="1" smtClean="0"/>
              <a:t>na</a:t>
            </a:r>
            <a:r>
              <a:rPr lang="en-AU" sz="4900" dirty="0" smtClean="0"/>
              <a:t> </a:t>
            </a:r>
            <a:r>
              <a:rPr lang="en-AU" sz="4900" dirty="0" err="1" smtClean="0"/>
              <a:t>djelokrug</a:t>
            </a:r>
            <a:r>
              <a:rPr lang="en-AU" sz="4900" dirty="0" smtClean="0"/>
              <a:t> </a:t>
            </a:r>
            <a:r>
              <a:rPr lang="en-AU" sz="4900" dirty="0" err="1" smtClean="0"/>
              <a:t>poslova</a:t>
            </a:r>
            <a:r>
              <a:rPr lang="en-AU" sz="4900" dirty="0" smtClean="0"/>
              <a:t> </a:t>
            </a:r>
            <a:r>
              <a:rPr lang="en-AU" sz="4900" dirty="0" err="1" smtClean="0"/>
              <a:t>menadžera</a:t>
            </a:r>
            <a:r>
              <a:rPr lang="en-AU" sz="4900" dirty="0" smtClean="0"/>
              <a:t>/</a:t>
            </a:r>
            <a:r>
              <a:rPr lang="en-AU" sz="4900" dirty="0" err="1" smtClean="0"/>
              <a:t>ke</a:t>
            </a:r>
            <a:r>
              <a:rPr lang="en-AU" sz="4900" dirty="0" smtClean="0"/>
              <a:t> </a:t>
            </a:r>
            <a:r>
              <a:rPr lang="en-AU" sz="4900" dirty="0" err="1" smtClean="0"/>
              <a:t>Opštine</a:t>
            </a:r>
            <a:r>
              <a:rPr lang="en-AU" sz="4900" dirty="0" smtClean="0"/>
              <a:t>;</a:t>
            </a:r>
            <a:endParaRPr lang="en-US" sz="4900" dirty="0" smtClean="0"/>
          </a:p>
          <a:p>
            <a:pPr lvl="0" algn="just"/>
            <a:r>
              <a:rPr lang="en-AU" sz="4900" dirty="0" err="1" smtClean="0"/>
              <a:t>Koordinira</a:t>
            </a:r>
            <a:r>
              <a:rPr lang="en-AU" sz="4900" dirty="0" smtClean="0"/>
              <a:t> </a:t>
            </a:r>
            <a:r>
              <a:rPr lang="en-AU" sz="4900" dirty="0" err="1" smtClean="0"/>
              <a:t>rad</a:t>
            </a:r>
            <a:r>
              <a:rPr lang="en-AU" sz="4900" dirty="0" smtClean="0"/>
              <a:t> u </a:t>
            </a:r>
            <a:r>
              <a:rPr lang="en-AU" sz="4900" dirty="0" err="1" smtClean="0"/>
              <a:t>cilju</a:t>
            </a:r>
            <a:r>
              <a:rPr lang="en-AU" sz="4900" dirty="0" smtClean="0"/>
              <a:t> </a:t>
            </a:r>
            <a:r>
              <a:rPr lang="en-AU" sz="4900" dirty="0" err="1" smtClean="0"/>
              <a:t>pripreme</a:t>
            </a:r>
            <a:r>
              <a:rPr lang="en-AU" sz="4900" dirty="0" smtClean="0"/>
              <a:t> </a:t>
            </a:r>
            <a:r>
              <a:rPr lang="en-AU" sz="4900" dirty="0" err="1" smtClean="0"/>
              <a:t>godišnjeg</a:t>
            </a:r>
            <a:r>
              <a:rPr lang="en-AU" sz="4900" dirty="0" smtClean="0"/>
              <a:t> </a:t>
            </a:r>
            <a:r>
              <a:rPr lang="en-AU" sz="4900" dirty="0" err="1" smtClean="0"/>
              <a:t>izvještaja</a:t>
            </a:r>
            <a:r>
              <a:rPr lang="en-AU" sz="4900" dirty="0" smtClean="0"/>
              <a:t> o </a:t>
            </a:r>
            <a:r>
              <a:rPr lang="en-AU" sz="4900" dirty="0" err="1" smtClean="0"/>
              <a:t>radu</a:t>
            </a:r>
            <a:r>
              <a:rPr lang="en-AU" sz="4900" dirty="0" smtClean="0"/>
              <a:t> </a:t>
            </a:r>
            <a:r>
              <a:rPr lang="en-AU" sz="4900" dirty="0" err="1" smtClean="0"/>
              <a:t>predsjednika</a:t>
            </a:r>
            <a:r>
              <a:rPr lang="en-AU" sz="4900" dirty="0" smtClean="0"/>
              <a:t> </a:t>
            </a:r>
            <a:r>
              <a:rPr lang="en-AU" sz="4900" dirty="0" err="1" smtClean="0"/>
              <a:t>i</a:t>
            </a:r>
            <a:r>
              <a:rPr lang="en-AU" sz="4900" dirty="0" smtClean="0"/>
              <a:t> </a:t>
            </a:r>
            <a:r>
              <a:rPr lang="en-AU" sz="4900" dirty="0" err="1" smtClean="0"/>
              <a:t>organa</a:t>
            </a:r>
            <a:r>
              <a:rPr lang="en-AU" sz="4900" dirty="0" smtClean="0"/>
              <a:t> </a:t>
            </a:r>
            <a:r>
              <a:rPr lang="en-AU" sz="4900" dirty="0" err="1" smtClean="0"/>
              <a:t>lokalne</a:t>
            </a:r>
            <a:r>
              <a:rPr lang="en-AU" sz="4900" dirty="0" smtClean="0"/>
              <a:t> </a:t>
            </a:r>
            <a:r>
              <a:rPr lang="en-AU" sz="4900" dirty="0" err="1" smtClean="0"/>
              <a:t>uprave</a:t>
            </a:r>
            <a:r>
              <a:rPr lang="en-AU" sz="4900" dirty="0" smtClean="0"/>
              <a:t>; </a:t>
            </a:r>
            <a:endParaRPr lang="en-US" sz="4900" dirty="0" smtClean="0"/>
          </a:p>
          <a:p>
            <a:pPr lvl="0" algn="just"/>
            <a:r>
              <a:rPr lang="en-AU" sz="4900" dirty="0" smtClean="0"/>
              <a:t>Prima </a:t>
            </a:r>
            <a:r>
              <a:rPr lang="en-AU" sz="4900" dirty="0" err="1" smtClean="0"/>
              <a:t>stranke</a:t>
            </a:r>
            <a:r>
              <a:rPr lang="en-AU" sz="4900" dirty="0" smtClean="0"/>
              <a:t> </a:t>
            </a:r>
            <a:r>
              <a:rPr lang="en-AU" sz="4900" dirty="0" err="1" smtClean="0"/>
              <a:t>i</a:t>
            </a:r>
            <a:r>
              <a:rPr lang="en-AU" sz="4900" dirty="0" smtClean="0"/>
              <a:t> </a:t>
            </a:r>
            <a:r>
              <a:rPr lang="en-AU" sz="4900" dirty="0" err="1" smtClean="0"/>
              <a:t>upućuje</a:t>
            </a:r>
            <a:r>
              <a:rPr lang="en-AU" sz="4900" dirty="0" smtClean="0"/>
              <a:t> </a:t>
            </a:r>
            <a:r>
              <a:rPr lang="en-AU" sz="4900" dirty="0" err="1" smtClean="0"/>
              <a:t>ih</a:t>
            </a:r>
            <a:r>
              <a:rPr lang="en-AU" sz="4900" dirty="0" smtClean="0"/>
              <a:t> </a:t>
            </a:r>
            <a:r>
              <a:rPr lang="en-AU" sz="4900" dirty="0" err="1" smtClean="0"/>
              <a:t>organima</a:t>
            </a:r>
            <a:r>
              <a:rPr lang="en-AU" sz="4900" dirty="0" smtClean="0"/>
              <a:t> </a:t>
            </a:r>
            <a:r>
              <a:rPr lang="en-AU" sz="4900" dirty="0" err="1" smtClean="0"/>
              <a:t>i</a:t>
            </a:r>
            <a:r>
              <a:rPr lang="en-AU" sz="4900" dirty="0" smtClean="0"/>
              <a:t> </a:t>
            </a:r>
            <a:r>
              <a:rPr lang="en-AU" sz="4900" dirty="0" err="1" smtClean="0"/>
              <a:t>ustanovama</a:t>
            </a:r>
            <a:r>
              <a:rPr lang="en-AU" sz="4900" dirty="0" smtClean="0"/>
              <a:t> </a:t>
            </a:r>
            <a:r>
              <a:rPr lang="en-AU" sz="4900" dirty="0" err="1" smtClean="0"/>
              <a:t>nadležnim</a:t>
            </a:r>
            <a:r>
              <a:rPr lang="en-AU" sz="4900" dirty="0" smtClean="0"/>
              <a:t> </a:t>
            </a:r>
            <a:r>
              <a:rPr lang="en-AU" sz="4900" dirty="0" err="1" smtClean="0"/>
              <a:t>za</a:t>
            </a:r>
            <a:r>
              <a:rPr lang="en-AU" sz="4900" dirty="0" smtClean="0"/>
              <a:t> </a:t>
            </a:r>
            <a:r>
              <a:rPr lang="en-AU" sz="4900" dirty="0" err="1" smtClean="0"/>
              <a:t>rješavanje</a:t>
            </a:r>
            <a:r>
              <a:rPr lang="en-AU" sz="4900" dirty="0" smtClean="0"/>
              <a:t> </a:t>
            </a:r>
            <a:r>
              <a:rPr lang="en-AU" sz="4900" dirty="0" err="1" smtClean="0"/>
              <a:t>njihovih</a:t>
            </a:r>
            <a:r>
              <a:rPr lang="en-AU" sz="4900" dirty="0" smtClean="0"/>
              <a:t> </a:t>
            </a:r>
            <a:r>
              <a:rPr lang="en-AU" sz="4900" dirty="0" err="1" smtClean="0"/>
              <a:t>zahtjeva</a:t>
            </a:r>
            <a:r>
              <a:rPr lang="en-AU" sz="4900" dirty="0" smtClean="0"/>
              <a:t>;</a:t>
            </a:r>
            <a:endParaRPr lang="en-US" sz="4900" dirty="0" smtClean="0"/>
          </a:p>
          <a:p>
            <a:pPr lvl="0" algn="just"/>
            <a:r>
              <a:rPr lang="en-AU" sz="4900" dirty="0" err="1" smtClean="0"/>
              <a:t>Postupa</a:t>
            </a:r>
            <a:r>
              <a:rPr lang="en-AU" sz="4900" dirty="0" smtClean="0"/>
              <a:t> </a:t>
            </a:r>
            <a:r>
              <a:rPr lang="en-AU" sz="4900" dirty="0" err="1" smtClean="0"/>
              <a:t>po</a:t>
            </a:r>
            <a:r>
              <a:rPr lang="en-AU" sz="4900" dirty="0" smtClean="0"/>
              <a:t> </a:t>
            </a:r>
            <a:r>
              <a:rPr lang="en-AU" sz="4900" dirty="0" err="1" smtClean="0"/>
              <a:t>predstavkama</a:t>
            </a:r>
            <a:r>
              <a:rPr lang="en-AU" sz="4900" dirty="0" smtClean="0"/>
              <a:t> </a:t>
            </a:r>
            <a:r>
              <a:rPr lang="en-AU" sz="4900" dirty="0" err="1" smtClean="0"/>
              <a:t>i</a:t>
            </a:r>
            <a:r>
              <a:rPr lang="en-AU" sz="4900" dirty="0" smtClean="0"/>
              <a:t> </a:t>
            </a:r>
            <a:r>
              <a:rPr lang="en-AU" sz="4900" dirty="0" err="1" smtClean="0"/>
              <a:t>pritužbama</a:t>
            </a:r>
            <a:r>
              <a:rPr lang="en-AU" sz="4900" dirty="0" smtClean="0"/>
              <a:t> </a:t>
            </a:r>
            <a:r>
              <a:rPr lang="en-AU" sz="4900" dirty="0" err="1" smtClean="0"/>
              <a:t>građana</a:t>
            </a:r>
            <a:r>
              <a:rPr lang="en-AU" sz="4900" dirty="0" smtClean="0"/>
              <a:t>;</a:t>
            </a:r>
            <a:endParaRPr lang="en-US" sz="4900" dirty="0" smtClean="0"/>
          </a:p>
          <a:p>
            <a:pPr lvl="0" algn="just"/>
            <a:r>
              <a:rPr lang="en-AU" sz="4900" dirty="0" err="1" smtClean="0"/>
              <a:t>Postupa</a:t>
            </a:r>
            <a:r>
              <a:rPr lang="en-AU" sz="4900" dirty="0" smtClean="0"/>
              <a:t> </a:t>
            </a:r>
            <a:r>
              <a:rPr lang="en-AU" sz="4900" dirty="0" err="1" smtClean="0"/>
              <a:t>po</a:t>
            </a:r>
            <a:r>
              <a:rPr lang="en-AU" sz="4900" dirty="0" smtClean="0"/>
              <a:t> </a:t>
            </a:r>
            <a:r>
              <a:rPr lang="en-AU" sz="4900" dirty="0" err="1" smtClean="0"/>
              <a:t>predstavkama</a:t>
            </a:r>
            <a:r>
              <a:rPr lang="en-AU" sz="4900" dirty="0" smtClean="0"/>
              <a:t> </a:t>
            </a:r>
            <a:r>
              <a:rPr lang="en-AU" sz="4900" dirty="0" err="1" smtClean="0"/>
              <a:t>koje</a:t>
            </a:r>
            <a:r>
              <a:rPr lang="en-AU" sz="4900" dirty="0" smtClean="0"/>
              <a:t> </a:t>
            </a:r>
            <a:r>
              <a:rPr lang="en-AU" sz="4900" dirty="0" err="1" smtClean="0"/>
              <a:t>državni</a:t>
            </a:r>
            <a:r>
              <a:rPr lang="en-AU" sz="4900" dirty="0" smtClean="0"/>
              <a:t> </a:t>
            </a:r>
            <a:r>
              <a:rPr lang="en-AU" sz="4900" dirty="0" err="1" smtClean="0"/>
              <a:t>organi</a:t>
            </a:r>
            <a:r>
              <a:rPr lang="en-AU" sz="4900" dirty="0" smtClean="0"/>
              <a:t> </a:t>
            </a:r>
            <a:r>
              <a:rPr lang="en-AU" sz="4900" dirty="0" err="1" smtClean="0"/>
              <a:t>upućuju</a:t>
            </a:r>
            <a:r>
              <a:rPr lang="en-AU" sz="4900" dirty="0" smtClean="0"/>
              <a:t> </a:t>
            </a:r>
            <a:r>
              <a:rPr lang="en-AU" sz="4900" dirty="0" err="1" smtClean="0"/>
              <a:t>predsjedniku</a:t>
            </a:r>
            <a:r>
              <a:rPr lang="en-AU" sz="4900" dirty="0" smtClean="0"/>
              <a:t> </a:t>
            </a:r>
            <a:r>
              <a:rPr lang="en-AU" sz="4900" dirty="0" err="1" smtClean="0"/>
              <a:t>Opštine</a:t>
            </a:r>
            <a:r>
              <a:rPr lang="en-AU" sz="4900" dirty="0" smtClean="0"/>
              <a:t>, </a:t>
            </a:r>
            <a:r>
              <a:rPr lang="en-AU" sz="4900" dirty="0" err="1" smtClean="0"/>
              <a:t>radi</a:t>
            </a:r>
            <a:r>
              <a:rPr lang="en-AU" sz="4900" dirty="0" smtClean="0"/>
              <a:t> </a:t>
            </a:r>
            <a:r>
              <a:rPr lang="en-AU" sz="4900" dirty="0" err="1" smtClean="0"/>
              <a:t>utvrđivanja</a:t>
            </a:r>
            <a:r>
              <a:rPr lang="en-AU" sz="4900" dirty="0" smtClean="0"/>
              <a:t> </a:t>
            </a:r>
            <a:r>
              <a:rPr lang="en-AU" sz="4900" dirty="0" err="1" smtClean="0"/>
              <a:t>činjenica</a:t>
            </a:r>
            <a:r>
              <a:rPr lang="en-AU" sz="4900" dirty="0" smtClean="0"/>
              <a:t>;</a:t>
            </a:r>
            <a:endParaRPr lang="en-US" sz="4900" dirty="0" smtClean="0"/>
          </a:p>
          <a:p>
            <a:pPr lvl="0" algn="just"/>
            <a:r>
              <a:rPr lang="en-AU" sz="4900" dirty="0" err="1" smtClean="0"/>
              <a:t>Obavlja</a:t>
            </a:r>
            <a:r>
              <a:rPr lang="en-AU" sz="4900" dirty="0" smtClean="0"/>
              <a:t> </a:t>
            </a:r>
            <a:r>
              <a:rPr lang="en-AU" sz="4900" dirty="0" err="1" smtClean="0"/>
              <a:t>poslove</a:t>
            </a:r>
            <a:r>
              <a:rPr lang="en-AU" sz="4900" dirty="0" smtClean="0"/>
              <a:t> u </a:t>
            </a:r>
            <a:r>
              <a:rPr lang="en-AU" sz="4900" dirty="0" err="1" smtClean="0"/>
              <a:t>vezi</a:t>
            </a:r>
            <a:r>
              <a:rPr lang="en-AU" sz="4900" dirty="0" smtClean="0"/>
              <a:t> </a:t>
            </a:r>
            <a:r>
              <a:rPr lang="en-AU" sz="4900" dirty="0" err="1" smtClean="0"/>
              <a:t>sa</a:t>
            </a:r>
            <a:r>
              <a:rPr lang="en-AU" sz="4900" dirty="0" smtClean="0"/>
              <a:t> </a:t>
            </a:r>
            <a:r>
              <a:rPr lang="en-AU" sz="4900" dirty="0" err="1" smtClean="0"/>
              <a:t>ostvarivanjem</a:t>
            </a:r>
            <a:r>
              <a:rPr lang="en-AU" sz="4900" dirty="0" smtClean="0"/>
              <a:t> </a:t>
            </a:r>
            <a:r>
              <a:rPr lang="en-AU" sz="4900" dirty="0" err="1" smtClean="0"/>
              <a:t>saradnje</a:t>
            </a:r>
            <a:r>
              <a:rPr lang="en-AU" sz="4900" dirty="0" smtClean="0"/>
              <a:t> </a:t>
            </a:r>
            <a:r>
              <a:rPr lang="en-AU" sz="4900" dirty="0" err="1" smtClean="0"/>
              <a:t>sa</a:t>
            </a:r>
            <a:r>
              <a:rPr lang="en-AU" sz="4900" dirty="0" smtClean="0"/>
              <a:t> </a:t>
            </a:r>
            <a:r>
              <a:rPr lang="en-AU" sz="4900" dirty="0" err="1" smtClean="0"/>
              <a:t>institucijama</a:t>
            </a:r>
            <a:r>
              <a:rPr lang="en-AU" sz="4900" dirty="0" smtClean="0"/>
              <a:t> </a:t>
            </a:r>
            <a:r>
              <a:rPr lang="en-AU" sz="4900" dirty="0" err="1" smtClean="0"/>
              <a:t>i</a:t>
            </a:r>
            <a:r>
              <a:rPr lang="en-AU" sz="4900" dirty="0" smtClean="0"/>
              <a:t> </a:t>
            </a:r>
            <a:r>
              <a:rPr lang="en-AU" sz="4900" dirty="0" err="1" smtClean="0"/>
              <a:t>opštinama</a:t>
            </a:r>
            <a:r>
              <a:rPr lang="en-AU" sz="4900" dirty="0" smtClean="0"/>
              <a:t> u </a:t>
            </a:r>
            <a:r>
              <a:rPr lang="en-AU" sz="4900" dirty="0" err="1" smtClean="0"/>
              <a:t>državi</a:t>
            </a:r>
            <a:r>
              <a:rPr lang="en-AU" sz="4900" dirty="0" smtClean="0"/>
              <a:t> </a:t>
            </a:r>
            <a:r>
              <a:rPr lang="en-AU" sz="4900" dirty="0" err="1" smtClean="0"/>
              <a:t>i</a:t>
            </a:r>
            <a:r>
              <a:rPr lang="en-AU" sz="4900" dirty="0" smtClean="0"/>
              <a:t> </a:t>
            </a:r>
            <a:r>
              <a:rPr lang="en-AU" sz="4900" dirty="0" err="1" smtClean="0"/>
              <a:t>inostranstvu</a:t>
            </a:r>
            <a:r>
              <a:rPr lang="en-AU" sz="4900" dirty="0" smtClean="0"/>
              <a:t>;</a:t>
            </a:r>
            <a:endParaRPr lang="en-US" sz="4900" dirty="0" smtClean="0"/>
          </a:p>
          <a:p>
            <a:pPr lvl="0" algn="just"/>
            <a:r>
              <a:rPr lang="en-AU" sz="4900" dirty="0" smtClean="0"/>
              <a:t>U </a:t>
            </a:r>
            <a:r>
              <a:rPr lang="en-AU" sz="4900" dirty="0" err="1" smtClean="0"/>
              <a:t>dogovoru</a:t>
            </a:r>
            <a:r>
              <a:rPr lang="en-AU" sz="4900" dirty="0" smtClean="0"/>
              <a:t> </a:t>
            </a:r>
            <a:r>
              <a:rPr lang="en-AU" sz="4900" dirty="0" err="1" smtClean="0"/>
              <a:t>sa</a:t>
            </a:r>
            <a:r>
              <a:rPr lang="en-AU" sz="4900" dirty="0" smtClean="0"/>
              <a:t> </a:t>
            </a:r>
            <a:r>
              <a:rPr lang="en-AU" sz="4900" dirty="0" err="1" smtClean="0"/>
              <a:t>predsjednikom</a:t>
            </a:r>
            <a:r>
              <a:rPr lang="en-AU" sz="4900" dirty="0" smtClean="0"/>
              <a:t>, </a:t>
            </a:r>
            <a:r>
              <a:rPr lang="en-AU" sz="4900" dirty="0" err="1" smtClean="0"/>
              <a:t>vodi</a:t>
            </a:r>
            <a:r>
              <a:rPr lang="en-AU" sz="4900" dirty="0" smtClean="0"/>
              <a:t> </a:t>
            </a:r>
            <a:r>
              <a:rPr lang="en-AU" sz="4900" dirty="0" err="1" smtClean="0"/>
              <a:t>komunikaciju</a:t>
            </a:r>
            <a:r>
              <a:rPr lang="en-AU" sz="4900" dirty="0" smtClean="0"/>
              <a:t> </a:t>
            </a:r>
            <a:r>
              <a:rPr lang="en-AU" sz="4900" dirty="0" err="1" smtClean="0"/>
              <a:t>sa</a:t>
            </a:r>
            <a:r>
              <a:rPr lang="en-AU" sz="4900" dirty="0" smtClean="0"/>
              <a:t> </a:t>
            </a:r>
            <a:r>
              <a:rPr lang="en-AU" sz="4900" dirty="0" err="1" smtClean="0"/>
              <a:t>potencijalnim</a:t>
            </a:r>
            <a:r>
              <a:rPr lang="en-AU" sz="4900" dirty="0" smtClean="0"/>
              <a:t> </a:t>
            </a:r>
            <a:r>
              <a:rPr lang="en-AU" sz="4900" dirty="0" err="1" smtClean="0"/>
              <a:t>domaćim</a:t>
            </a:r>
            <a:r>
              <a:rPr lang="en-AU" sz="4900" dirty="0" smtClean="0"/>
              <a:t> </a:t>
            </a:r>
            <a:r>
              <a:rPr lang="en-AU" sz="4900" dirty="0" err="1" smtClean="0"/>
              <a:t>i</a:t>
            </a:r>
            <a:r>
              <a:rPr lang="en-AU" sz="4900" dirty="0" smtClean="0"/>
              <a:t> </a:t>
            </a:r>
            <a:r>
              <a:rPr lang="en-AU" sz="4900" dirty="0" err="1" smtClean="0"/>
              <a:t>stranim</a:t>
            </a:r>
            <a:r>
              <a:rPr lang="en-AU" sz="4900" dirty="0" smtClean="0"/>
              <a:t> </a:t>
            </a:r>
            <a:r>
              <a:rPr lang="en-AU" sz="4900" dirty="0" err="1" smtClean="0"/>
              <a:t>investitorima</a:t>
            </a:r>
            <a:r>
              <a:rPr lang="en-AU" sz="4900" dirty="0" smtClean="0"/>
              <a:t>;</a:t>
            </a:r>
            <a:endParaRPr lang="en-US" sz="4900" dirty="0" smtClean="0"/>
          </a:p>
          <a:p>
            <a:pPr lvl="0" algn="just"/>
            <a:r>
              <a:rPr lang="en-AU" sz="4900" dirty="0" err="1" smtClean="0"/>
              <a:t>Održava</a:t>
            </a:r>
            <a:r>
              <a:rPr lang="en-AU" sz="4900" dirty="0" smtClean="0"/>
              <a:t> </a:t>
            </a:r>
            <a:r>
              <a:rPr lang="en-AU" sz="4900" dirty="0" err="1" smtClean="0"/>
              <a:t>kontakte</a:t>
            </a:r>
            <a:r>
              <a:rPr lang="sr-Latn-BA" sz="4900" dirty="0" smtClean="0"/>
              <a:t> sa lokalnom poslovnom zajednicom, rukovodi anketiranjem privrede u cilju dobijanja informacija o stavovima poslovne zajednice i inicira razvoj poslovne infrastrukture i usluga za podršku poslovanju;</a:t>
            </a:r>
          </a:p>
          <a:p>
            <a:pPr lvl="0"/>
            <a:endParaRPr lang="en-US" sz="49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2800" dirty="0" smtClean="0"/>
              <a:t>OPIS POSLOVA</a:t>
            </a:r>
            <a:br>
              <a:rPr lang="sr-Latn-RS" sz="2800" dirty="0" smtClean="0"/>
            </a:br>
            <a:r>
              <a:rPr lang="sr-Latn-RS" sz="2800" dirty="0" smtClean="0"/>
              <a:t>(poslovi koji se odnose na lokalni ekonomski razvoj)</a:t>
            </a:r>
            <a:br>
              <a:rPr lang="sr-Latn-RS" sz="2800" dirty="0" smtClean="0"/>
            </a:br>
            <a:r>
              <a:rPr lang="sr-Latn-RS" sz="2800" b="1" dirty="0" smtClean="0"/>
              <a:t>SLUŽBA PREDSJEDNIKA OPŠTINE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r-Latn-RS" sz="5100" b="1" dirty="0" smtClean="0"/>
              <a:t>Samostalni/a savjetnik/ca I za lokalni ekonomski razvoj</a:t>
            </a:r>
          </a:p>
          <a:p>
            <a:endParaRPr lang="sr-Latn-RS" sz="3400" b="1" dirty="0" smtClean="0"/>
          </a:p>
          <a:p>
            <a:pPr lvl="0" algn="just"/>
            <a:r>
              <a:rPr lang="en-AU" sz="3400" dirty="0" err="1" smtClean="0"/>
              <a:t>Prati</a:t>
            </a:r>
            <a:r>
              <a:rPr lang="en-AU" sz="3400" dirty="0" smtClean="0"/>
              <a:t> </a:t>
            </a:r>
            <a:r>
              <a:rPr lang="en-AU" sz="3400" dirty="0" err="1" smtClean="0"/>
              <a:t>objavljivanje</a:t>
            </a:r>
            <a:r>
              <a:rPr lang="en-AU" sz="3400" dirty="0" smtClean="0"/>
              <a:t> </a:t>
            </a:r>
            <a:r>
              <a:rPr lang="en-AU" sz="3400" dirty="0" err="1" smtClean="0"/>
              <a:t>poziva</a:t>
            </a:r>
            <a:r>
              <a:rPr lang="en-AU" sz="3400" dirty="0" smtClean="0"/>
              <a:t> </a:t>
            </a:r>
            <a:r>
              <a:rPr lang="en-AU" sz="3400" dirty="0" err="1" smtClean="0"/>
              <a:t>za</a:t>
            </a:r>
            <a:r>
              <a:rPr lang="en-AU" sz="3400" dirty="0" smtClean="0"/>
              <a:t> </a:t>
            </a:r>
            <a:r>
              <a:rPr lang="en-AU" sz="3400" dirty="0" err="1" smtClean="0"/>
              <a:t>sredstva</a:t>
            </a:r>
            <a:r>
              <a:rPr lang="en-AU" sz="3400" dirty="0" smtClean="0"/>
              <a:t> </a:t>
            </a:r>
            <a:r>
              <a:rPr lang="en-AU" sz="3400" dirty="0" err="1" smtClean="0"/>
              <a:t>iz</a:t>
            </a:r>
            <a:r>
              <a:rPr lang="en-AU" sz="3400" dirty="0" smtClean="0"/>
              <a:t> </a:t>
            </a:r>
            <a:r>
              <a:rPr lang="en-AU" sz="3400" dirty="0" err="1" smtClean="0"/>
              <a:t>međunarodnih</a:t>
            </a:r>
            <a:r>
              <a:rPr lang="en-AU" sz="3400" dirty="0" smtClean="0"/>
              <a:t>, EU, IPA </a:t>
            </a:r>
            <a:r>
              <a:rPr lang="en-AU" sz="3400" dirty="0" err="1" smtClean="0"/>
              <a:t>i</a:t>
            </a:r>
            <a:r>
              <a:rPr lang="en-AU" sz="3400" dirty="0" smtClean="0"/>
              <a:t> </a:t>
            </a:r>
            <a:r>
              <a:rPr lang="en-AU" sz="3400" dirty="0" err="1" smtClean="0"/>
              <a:t>drugih</a:t>
            </a:r>
            <a:r>
              <a:rPr lang="en-AU" sz="3400" dirty="0" smtClean="0"/>
              <a:t> </a:t>
            </a:r>
            <a:r>
              <a:rPr lang="en-AU" sz="3400" dirty="0" err="1" smtClean="0"/>
              <a:t>fondova</a:t>
            </a:r>
            <a:r>
              <a:rPr lang="en-AU" sz="3400" dirty="0" smtClean="0"/>
              <a:t>, </a:t>
            </a:r>
            <a:r>
              <a:rPr lang="en-AU" sz="3400" dirty="0" err="1" smtClean="0"/>
              <a:t>kao</a:t>
            </a:r>
            <a:r>
              <a:rPr lang="en-AU" sz="3400" dirty="0" smtClean="0"/>
              <a:t> </a:t>
            </a:r>
            <a:r>
              <a:rPr lang="en-AU" sz="3400" dirty="0" err="1" smtClean="0"/>
              <a:t>i</a:t>
            </a:r>
            <a:r>
              <a:rPr lang="en-AU" sz="3400" dirty="0" smtClean="0"/>
              <a:t> </a:t>
            </a:r>
            <a:r>
              <a:rPr lang="en-AU" sz="3400" dirty="0" err="1" smtClean="0"/>
              <a:t>za</a:t>
            </a:r>
            <a:r>
              <a:rPr lang="en-AU" sz="3400" dirty="0" smtClean="0"/>
              <a:t> </a:t>
            </a:r>
            <a:r>
              <a:rPr lang="en-AU" sz="3400" dirty="0" err="1" smtClean="0"/>
              <a:t>sredstva</a:t>
            </a:r>
            <a:r>
              <a:rPr lang="en-AU" sz="3400" dirty="0" smtClean="0"/>
              <a:t> </a:t>
            </a:r>
            <a:r>
              <a:rPr lang="en-AU" sz="3400" dirty="0" err="1" smtClean="0"/>
              <a:t>iz</a:t>
            </a:r>
            <a:r>
              <a:rPr lang="en-AU" sz="3400" dirty="0" smtClean="0"/>
              <a:t> </a:t>
            </a:r>
            <a:r>
              <a:rPr lang="en-AU" sz="3400" dirty="0" err="1" smtClean="0"/>
              <a:t>državnih</a:t>
            </a:r>
            <a:r>
              <a:rPr lang="en-AU" sz="3400" dirty="0" smtClean="0"/>
              <a:t> </a:t>
            </a:r>
            <a:r>
              <a:rPr lang="en-AU" sz="3400" dirty="0" err="1" smtClean="0"/>
              <a:t>programa</a:t>
            </a:r>
            <a:r>
              <a:rPr lang="en-AU" sz="3400" dirty="0" smtClean="0"/>
              <a:t>;</a:t>
            </a:r>
            <a:endParaRPr lang="en-US" sz="3400" dirty="0" smtClean="0"/>
          </a:p>
          <a:p>
            <a:pPr lvl="0" algn="just"/>
            <a:r>
              <a:rPr lang="en-AU" sz="3400" dirty="0" smtClean="0"/>
              <a:t>U </a:t>
            </a:r>
            <a:r>
              <a:rPr lang="en-AU" sz="3400" dirty="0" err="1" smtClean="0"/>
              <a:t>saradnji</a:t>
            </a:r>
            <a:r>
              <a:rPr lang="en-AU" sz="3400" dirty="0" smtClean="0"/>
              <a:t> </a:t>
            </a:r>
            <a:r>
              <a:rPr lang="en-AU" sz="3400" dirty="0" err="1" smtClean="0"/>
              <a:t>sa</a:t>
            </a:r>
            <a:r>
              <a:rPr lang="en-AU" sz="3400" dirty="0" smtClean="0"/>
              <a:t> </a:t>
            </a:r>
            <a:r>
              <a:rPr lang="en-AU" sz="3400" dirty="0" err="1" smtClean="0"/>
              <a:t>menadžerom</a:t>
            </a:r>
            <a:r>
              <a:rPr lang="en-AU" sz="3400" dirty="0" smtClean="0"/>
              <a:t>/</a:t>
            </a:r>
            <a:r>
              <a:rPr lang="en-AU" sz="3400" dirty="0" err="1" smtClean="0"/>
              <a:t>kom</a:t>
            </a:r>
            <a:r>
              <a:rPr lang="en-AU" sz="3400" dirty="0" smtClean="0"/>
              <a:t> </a:t>
            </a:r>
            <a:r>
              <a:rPr lang="en-AU" sz="3400" dirty="0" err="1" smtClean="0"/>
              <a:t>obavlja</a:t>
            </a:r>
            <a:r>
              <a:rPr lang="en-AU" sz="3400" dirty="0" smtClean="0"/>
              <a:t> </a:t>
            </a:r>
            <a:r>
              <a:rPr lang="en-AU" sz="3400" dirty="0" err="1" smtClean="0"/>
              <a:t>poslove</a:t>
            </a:r>
            <a:r>
              <a:rPr lang="en-AU" sz="3400" dirty="0" smtClean="0"/>
              <a:t> </a:t>
            </a:r>
            <a:r>
              <a:rPr lang="en-AU" sz="3400" dirty="0" err="1" smtClean="0"/>
              <a:t>na</a:t>
            </a:r>
            <a:r>
              <a:rPr lang="en-AU" sz="3400" dirty="0" smtClean="0"/>
              <a:t> </a:t>
            </a:r>
            <a:r>
              <a:rPr lang="en-AU" sz="3400" dirty="0" err="1" smtClean="0"/>
              <a:t>pripremi</a:t>
            </a:r>
            <a:r>
              <a:rPr lang="en-AU" sz="3400" dirty="0" smtClean="0"/>
              <a:t> </a:t>
            </a:r>
            <a:r>
              <a:rPr lang="en-AU" sz="3400" dirty="0" err="1" smtClean="0"/>
              <a:t>projektnih</a:t>
            </a:r>
            <a:r>
              <a:rPr lang="en-AU" sz="3400" dirty="0" smtClean="0"/>
              <a:t> </a:t>
            </a:r>
            <a:r>
              <a:rPr lang="en-AU" sz="3400" dirty="0" err="1" smtClean="0"/>
              <a:t>ideja</a:t>
            </a:r>
            <a:r>
              <a:rPr lang="en-AU" sz="3400" dirty="0" smtClean="0"/>
              <a:t> </a:t>
            </a:r>
            <a:r>
              <a:rPr lang="en-AU" sz="3400" dirty="0" err="1" smtClean="0"/>
              <a:t>i</a:t>
            </a:r>
            <a:r>
              <a:rPr lang="en-AU" sz="3400" dirty="0" smtClean="0"/>
              <a:t> </a:t>
            </a:r>
            <a:r>
              <a:rPr lang="en-AU" sz="3400" dirty="0" err="1" smtClean="0"/>
              <a:t>vrši</a:t>
            </a:r>
            <a:r>
              <a:rPr lang="en-AU" sz="3400" dirty="0" smtClean="0"/>
              <a:t> </a:t>
            </a:r>
            <a:r>
              <a:rPr lang="en-AU" sz="3400" dirty="0" err="1" smtClean="0"/>
              <a:t>pripremu</a:t>
            </a:r>
            <a:r>
              <a:rPr lang="en-AU" sz="3400" dirty="0" smtClean="0"/>
              <a:t> </a:t>
            </a:r>
            <a:r>
              <a:rPr lang="en-AU" sz="3400" dirty="0" err="1" smtClean="0"/>
              <a:t>aplikacija</a:t>
            </a:r>
            <a:r>
              <a:rPr lang="en-AU" sz="3400" dirty="0" smtClean="0"/>
              <a:t> </a:t>
            </a:r>
            <a:r>
              <a:rPr lang="en-AU" sz="3400" dirty="0" err="1" smtClean="0"/>
              <a:t>projekata</a:t>
            </a:r>
            <a:r>
              <a:rPr lang="en-AU" sz="3400" dirty="0" smtClean="0"/>
              <a:t> </a:t>
            </a:r>
            <a:r>
              <a:rPr lang="en-AU" sz="3400" dirty="0" err="1" smtClean="0"/>
              <a:t>za</a:t>
            </a:r>
            <a:r>
              <a:rPr lang="en-AU" sz="3400" dirty="0" smtClean="0"/>
              <a:t> </a:t>
            </a:r>
            <a:r>
              <a:rPr lang="en-AU" sz="3400" dirty="0" err="1" smtClean="0"/>
              <a:t>prethodno</a:t>
            </a:r>
            <a:r>
              <a:rPr lang="en-AU" sz="3400" dirty="0" smtClean="0"/>
              <a:t> </a:t>
            </a:r>
            <a:r>
              <a:rPr lang="en-AU" sz="3400" dirty="0" err="1" smtClean="0"/>
              <a:t>navedene</a:t>
            </a:r>
            <a:r>
              <a:rPr lang="en-AU" sz="3400" dirty="0" smtClean="0"/>
              <a:t> </a:t>
            </a:r>
            <a:r>
              <a:rPr lang="en-AU" sz="3400" dirty="0" err="1" smtClean="0"/>
              <a:t>pozive</a:t>
            </a:r>
            <a:r>
              <a:rPr lang="en-AU" sz="3400" dirty="0" smtClean="0"/>
              <a:t>;</a:t>
            </a:r>
            <a:endParaRPr lang="en-US" sz="3400" dirty="0" smtClean="0"/>
          </a:p>
          <a:p>
            <a:pPr lvl="0" algn="just"/>
            <a:r>
              <a:rPr lang="en-AU" sz="3400" dirty="0" err="1" smtClean="0"/>
              <a:t>Učestvuje</a:t>
            </a:r>
            <a:r>
              <a:rPr lang="en-AU" sz="3400" dirty="0" smtClean="0"/>
              <a:t> u </a:t>
            </a:r>
            <a:r>
              <a:rPr lang="en-AU" sz="3400" dirty="0" err="1" smtClean="0"/>
              <a:t>praćenju</a:t>
            </a:r>
            <a:r>
              <a:rPr lang="en-AU" sz="3400" dirty="0" smtClean="0"/>
              <a:t> </a:t>
            </a:r>
            <a:r>
              <a:rPr lang="en-AU" sz="3400" dirty="0" err="1" smtClean="0"/>
              <a:t>realizacije</a:t>
            </a:r>
            <a:r>
              <a:rPr lang="en-AU" sz="3400" dirty="0" smtClean="0"/>
              <a:t> </a:t>
            </a:r>
            <a:r>
              <a:rPr lang="en-AU" sz="3400" dirty="0" err="1" smtClean="0"/>
              <a:t>projekata</a:t>
            </a:r>
            <a:r>
              <a:rPr lang="en-AU" sz="3400" dirty="0" smtClean="0"/>
              <a:t> </a:t>
            </a:r>
            <a:r>
              <a:rPr lang="en-AU" sz="3400" dirty="0" err="1" smtClean="0"/>
              <a:t>koji</a:t>
            </a:r>
            <a:r>
              <a:rPr lang="en-AU" sz="3400" dirty="0" smtClean="0"/>
              <a:t> se </a:t>
            </a:r>
            <a:r>
              <a:rPr lang="en-AU" sz="3400" dirty="0" err="1" smtClean="0"/>
              <a:t>finansiraju</a:t>
            </a:r>
            <a:r>
              <a:rPr lang="en-AU" sz="3400" dirty="0" smtClean="0"/>
              <a:t> </a:t>
            </a:r>
            <a:r>
              <a:rPr lang="en-AU" sz="3400" dirty="0" err="1" smtClean="0"/>
              <a:t>iz</a:t>
            </a:r>
            <a:r>
              <a:rPr lang="en-AU" sz="3400" dirty="0" smtClean="0"/>
              <a:t> </a:t>
            </a:r>
            <a:r>
              <a:rPr lang="en-AU" sz="3400" dirty="0" err="1" smtClean="0"/>
              <a:t>međunarodnih</a:t>
            </a:r>
            <a:r>
              <a:rPr lang="en-AU" sz="3400" dirty="0" smtClean="0"/>
              <a:t> </a:t>
            </a:r>
            <a:r>
              <a:rPr lang="en-AU" sz="3400" dirty="0" err="1" smtClean="0"/>
              <a:t>fondova</a:t>
            </a:r>
            <a:r>
              <a:rPr lang="en-AU" sz="3400" dirty="0" smtClean="0"/>
              <a:t> </a:t>
            </a:r>
            <a:r>
              <a:rPr lang="en-AU" sz="3400" dirty="0" err="1" smtClean="0"/>
              <a:t>i</a:t>
            </a:r>
            <a:r>
              <a:rPr lang="en-AU" sz="3400" dirty="0" smtClean="0"/>
              <a:t> </a:t>
            </a:r>
            <a:r>
              <a:rPr lang="en-AU" sz="3400" dirty="0" err="1" smtClean="0"/>
              <a:t>odrađuje</a:t>
            </a:r>
            <a:r>
              <a:rPr lang="en-AU" sz="3400" dirty="0" smtClean="0"/>
              <a:t> </a:t>
            </a:r>
            <a:r>
              <a:rPr lang="en-AU" sz="3400" dirty="0" err="1" smtClean="0"/>
              <a:t>administrativne</a:t>
            </a:r>
            <a:r>
              <a:rPr lang="en-AU" sz="3400" dirty="0" smtClean="0"/>
              <a:t> </a:t>
            </a:r>
            <a:r>
              <a:rPr lang="en-AU" sz="3400" dirty="0" err="1" smtClean="0"/>
              <a:t>aktivnosti</a:t>
            </a:r>
            <a:r>
              <a:rPr lang="en-AU" sz="3400" dirty="0" smtClean="0"/>
              <a:t> </a:t>
            </a:r>
            <a:r>
              <a:rPr lang="en-AU" sz="3400" dirty="0" err="1" smtClean="0"/>
              <a:t>vezane</a:t>
            </a:r>
            <a:r>
              <a:rPr lang="en-AU" sz="3400" dirty="0" smtClean="0"/>
              <a:t> </a:t>
            </a:r>
            <a:r>
              <a:rPr lang="en-AU" sz="3400" dirty="0" err="1" smtClean="0"/>
              <a:t>za</a:t>
            </a:r>
            <a:r>
              <a:rPr lang="en-AU" sz="3400" dirty="0" smtClean="0"/>
              <a:t> </a:t>
            </a:r>
            <a:r>
              <a:rPr lang="en-AU" sz="3400" dirty="0" err="1" smtClean="0"/>
              <a:t>implementaciju</a:t>
            </a:r>
            <a:r>
              <a:rPr lang="en-AU" sz="3400" dirty="0" smtClean="0"/>
              <a:t>;</a:t>
            </a:r>
            <a:endParaRPr lang="en-US" sz="3400" dirty="0" smtClean="0"/>
          </a:p>
          <a:p>
            <a:pPr lvl="0" algn="just"/>
            <a:r>
              <a:rPr lang="en-AU" sz="3400" dirty="0" smtClean="0"/>
              <a:t>Vodi </a:t>
            </a:r>
            <a:r>
              <a:rPr lang="en-AU" sz="3400" dirty="0" err="1" smtClean="0"/>
              <a:t>računa</a:t>
            </a:r>
            <a:r>
              <a:rPr lang="en-AU" sz="3400" dirty="0" smtClean="0"/>
              <a:t> o </a:t>
            </a:r>
            <a:r>
              <a:rPr lang="en-AU" sz="3400" dirty="0" err="1" smtClean="0"/>
              <a:t>dospjelim</a:t>
            </a:r>
            <a:r>
              <a:rPr lang="en-AU" sz="3400" dirty="0" smtClean="0"/>
              <a:t> </a:t>
            </a:r>
            <a:r>
              <a:rPr lang="en-AU" sz="3400" dirty="0" err="1" smtClean="0"/>
              <a:t>pismima</a:t>
            </a:r>
            <a:r>
              <a:rPr lang="en-AU" sz="3400" dirty="0" smtClean="0"/>
              <a:t> </a:t>
            </a:r>
            <a:r>
              <a:rPr lang="en-AU" sz="3400" dirty="0" err="1" smtClean="0"/>
              <a:t>i</a:t>
            </a:r>
            <a:r>
              <a:rPr lang="en-AU" sz="3400" dirty="0" smtClean="0"/>
              <a:t> </a:t>
            </a:r>
            <a:r>
              <a:rPr lang="en-AU" sz="3400" dirty="0" err="1" smtClean="0"/>
              <a:t>drugom</a:t>
            </a:r>
            <a:r>
              <a:rPr lang="en-AU" sz="3400" dirty="0" smtClean="0"/>
              <a:t> </a:t>
            </a:r>
            <a:r>
              <a:rPr lang="en-AU" sz="3400" dirty="0" err="1" smtClean="0"/>
              <a:t>materijalu</a:t>
            </a:r>
            <a:r>
              <a:rPr lang="en-AU" sz="3400" dirty="0" smtClean="0"/>
              <a:t>, </a:t>
            </a:r>
            <a:r>
              <a:rPr lang="en-AU" sz="3400" dirty="0" err="1" smtClean="0"/>
              <a:t>koji</a:t>
            </a:r>
            <a:r>
              <a:rPr lang="en-AU" sz="3400" dirty="0" smtClean="0"/>
              <a:t> se </a:t>
            </a:r>
            <a:r>
              <a:rPr lang="en-AU" sz="3400" dirty="0" err="1" smtClean="0"/>
              <a:t>tiče</a:t>
            </a:r>
            <a:r>
              <a:rPr lang="en-AU" sz="3400" dirty="0" smtClean="0"/>
              <a:t> </a:t>
            </a:r>
            <a:r>
              <a:rPr lang="en-AU" sz="3400" dirty="0" err="1" smtClean="0"/>
              <a:t>projekata</a:t>
            </a:r>
            <a:r>
              <a:rPr lang="en-AU" sz="3400" dirty="0" smtClean="0"/>
              <a:t>; </a:t>
            </a:r>
            <a:endParaRPr lang="en-US" sz="3400" dirty="0" smtClean="0"/>
          </a:p>
          <a:p>
            <a:pPr lvl="0" algn="just"/>
            <a:r>
              <a:rPr lang="en-AU" sz="3400" dirty="0" smtClean="0"/>
              <a:t>U </a:t>
            </a:r>
            <a:r>
              <a:rPr lang="en-AU" sz="3400" dirty="0" err="1" smtClean="0"/>
              <a:t>saradnji</a:t>
            </a:r>
            <a:r>
              <a:rPr lang="en-AU" sz="3400" dirty="0" smtClean="0"/>
              <a:t> </a:t>
            </a:r>
            <a:r>
              <a:rPr lang="en-AU" sz="3400" dirty="0" err="1" smtClean="0"/>
              <a:t>sa</a:t>
            </a:r>
            <a:r>
              <a:rPr lang="en-AU" sz="3400" dirty="0" smtClean="0"/>
              <a:t> </a:t>
            </a:r>
            <a:r>
              <a:rPr lang="en-AU" sz="3400" dirty="0" err="1" smtClean="0"/>
              <a:t>menadžerom</a:t>
            </a:r>
            <a:r>
              <a:rPr lang="en-AU" sz="3400" dirty="0" smtClean="0"/>
              <a:t>/</a:t>
            </a:r>
            <a:r>
              <a:rPr lang="en-AU" sz="3400" dirty="0" err="1" smtClean="0"/>
              <a:t>kom</a:t>
            </a:r>
            <a:r>
              <a:rPr lang="en-AU" sz="3400" dirty="0" smtClean="0"/>
              <a:t> </a:t>
            </a:r>
            <a:r>
              <a:rPr lang="en-AU" sz="3400" dirty="0" err="1" smtClean="0"/>
              <a:t>obavlja</a:t>
            </a:r>
            <a:r>
              <a:rPr lang="en-AU" sz="3400" dirty="0" smtClean="0"/>
              <a:t> </a:t>
            </a:r>
            <a:r>
              <a:rPr lang="en-AU" sz="3400" dirty="0" err="1" smtClean="0"/>
              <a:t>poslove</a:t>
            </a:r>
            <a:r>
              <a:rPr lang="en-AU" sz="3400" dirty="0" smtClean="0"/>
              <a:t> u </a:t>
            </a:r>
            <a:r>
              <a:rPr lang="en-AU" sz="3400" dirty="0" err="1" smtClean="0"/>
              <a:t>sklopu</a:t>
            </a:r>
            <a:r>
              <a:rPr lang="en-AU" sz="3400" dirty="0" smtClean="0"/>
              <a:t> </a:t>
            </a:r>
            <a:r>
              <a:rPr lang="en-AU" sz="3400" dirty="0" err="1" smtClean="0"/>
              <a:t>ostvarivanja</a:t>
            </a:r>
            <a:r>
              <a:rPr lang="en-AU" sz="3400" dirty="0" smtClean="0"/>
              <a:t> </a:t>
            </a:r>
            <a:r>
              <a:rPr lang="en-AU" sz="3400" dirty="0" err="1" smtClean="0"/>
              <a:t>saradnje</a:t>
            </a:r>
            <a:r>
              <a:rPr lang="en-AU" sz="3400" dirty="0" smtClean="0"/>
              <a:t> </a:t>
            </a:r>
            <a:r>
              <a:rPr lang="en-AU" sz="3400" dirty="0" err="1" smtClean="0"/>
              <a:t>sa</a:t>
            </a:r>
            <a:r>
              <a:rPr lang="en-AU" sz="3400" dirty="0" smtClean="0"/>
              <a:t> </a:t>
            </a:r>
            <a:r>
              <a:rPr lang="en-AU" sz="3400" dirty="0" err="1" smtClean="0"/>
              <a:t>organima</a:t>
            </a:r>
            <a:r>
              <a:rPr lang="en-AU" sz="3400" dirty="0" smtClean="0"/>
              <a:t> </a:t>
            </a:r>
            <a:r>
              <a:rPr lang="en-AU" sz="3400" dirty="0" err="1" smtClean="0"/>
              <a:t>i</a:t>
            </a:r>
            <a:r>
              <a:rPr lang="en-AU" sz="3400" dirty="0" smtClean="0"/>
              <a:t> </a:t>
            </a:r>
            <a:r>
              <a:rPr lang="en-AU" sz="3400" dirty="0" err="1" smtClean="0"/>
              <a:t>opštinama</a:t>
            </a:r>
            <a:r>
              <a:rPr lang="en-AU" sz="3400" dirty="0" smtClean="0"/>
              <a:t> u </a:t>
            </a:r>
            <a:r>
              <a:rPr lang="en-AU" sz="3400" dirty="0" err="1" smtClean="0"/>
              <a:t>državi</a:t>
            </a:r>
            <a:r>
              <a:rPr lang="en-AU" sz="3400" dirty="0" smtClean="0"/>
              <a:t> </a:t>
            </a:r>
            <a:r>
              <a:rPr lang="en-AU" sz="3400" dirty="0" err="1" smtClean="0"/>
              <a:t>i</a:t>
            </a:r>
            <a:r>
              <a:rPr lang="en-AU" sz="3400" dirty="0" smtClean="0"/>
              <a:t> </a:t>
            </a:r>
            <a:r>
              <a:rPr lang="en-AU" sz="3400" dirty="0" err="1" smtClean="0"/>
              <a:t>inostranstvu</a:t>
            </a:r>
            <a:r>
              <a:rPr lang="en-AU" sz="3400" dirty="0" smtClean="0"/>
              <a:t>, a u </a:t>
            </a:r>
            <a:r>
              <a:rPr lang="en-AU" sz="3400" dirty="0" err="1" smtClean="0"/>
              <a:t>vezi</a:t>
            </a:r>
            <a:r>
              <a:rPr lang="en-AU" sz="3400" dirty="0" smtClean="0"/>
              <a:t> </a:t>
            </a:r>
            <a:r>
              <a:rPr lang="en-AU" sz="3400" dirty="0" err="1" smtClean="0"/>
              <a:t>pripreme</a:t>
            </a:r>
            <a:r>
              <a:rPr lang="en-AU" sz="3400" dirty="0" smtClean="0"/>
              <a:t> </a:t>
            </a:r>
            <a:r>
              <a:rPr lang="en-AU" sz="3400" dirty="0" err="1" smtClean="0"/>
              <a:t>i</a:t>
            </a:r>
            <a:r>
              <a:rPr lang="en-AU" sz="3400" dirty="0" smtClean="0"/>
              <a:t> </a:t>
            </a:r>
            <a:r>
              <a:rPr lang="en-AU" sz="3400" dirty="0" err="1" smtClean="0"/>
              <a:t>implementacije</a:t>
            </a:r>
            <a:r>
              <a:rPr lang="en-AU" sz="3400" dirty="0" smtClean="0"/>
              <a:t> </a:t>
            </a:r>
            <a:r>
              <a:rPr lang="en-AU" sz="3400" dirty="0" err="1" smtClean="0"/>
              <a:t>projekata</a:t>
            </a:r>
            <a:r>
              <a:rPr lang="en-AU" sz="3400" dirty="0" smtClean="0"/>
              <a:t>;</a:t>
            </a:r>
            <a:endParaRPr lang="en-US" sz="3400" dirty="0" smtClean="0"/>
          </a:p>
          <a:p>
            <a:pPr lvl="0" algn="just"/>
            <a:r>
              <a:rPr lang="en-AU" sz="3400" dirty="0" err="1" smtClean="0"/>
              <a:t>Učestvuje</a:t>
            </a:r>
            <a:r>
              <a:rPr lang="en-AU" sz="3400" dirty="0" smtClean="0"/>
              <a:t> u </a:t>
            </a:r>
            <a:r>
              <a:rPr lang="en-AU" sz="3400" dirty="0" err="1" smtClean="0"/>
              <a:t>pripremi</a:t>
            </a:r>
            <a:r>
              <a:rPr lang="en-AU" sz="3400" dirty="0" smtClean="0"/>
              <a:t> </a:t>
            </a:r>
            <a:r>
              <a:rPr lang="en-AU" sz="3400" dirty="0" err="1" smtClean="0"/>
              <a:t>Izvještaja</a:t>
            </a:r>
            <a:r>
              <a:rPr lang="en-AU" sz="3400" dirty="0" smtClean="0"/>
              <a:t>- </a:t>
            </a:r>
            <a:r>
              <a:rPr lang="en-AU" sz="3400" dirty="0" err="1" smtClean="0"/>
              <a:t>pregleda</a:t>
            </a:r>
            <a:r>
              <a:rPr lang="en-AU" sz="3400" dirty="0" smtClean="0"/>
              <a:t> </a:t>
            </a:r>
            <a:r>
              <a:rPr lang="en-AU" sz="3400" dirty="0" err="1" smtClean="0"/>
              <a:t>apliciranih</a:t>
            </a:r>
            <a:r>
              <a:rPr lang="en-AU" sz="3400" dirty="0" smtClean="0"/>
              <a:t> </a:t>
            </a:r>
            <a:r>
              <a:rPr lang="en-AU" sz="3400" dirty="0" err="1" smtClean="0"/>
              <a:t>i</a:t>
            </a:r>
            <a:r>
              <a:rPr lang="en-AU" sz="3400" dirty="0" smtClean="0"/>
              <a:t> </a:t>
            </a:r>
            <a:r>
              <a:rPr lang="en-AU" sz="3400" dirty="0" err="1" smtClean="0"/>
              <a:t>odobrenih</a:t>
            </a:r>
            <a:r>
              <a:rPr lang="en-AU" sz="3400" dirty="0" smtClean="0"/>
              <a:t> </a:t>
            </a:r>
            <a:r>
              <a:rPr lang="en-AU" sz="3400" dirty="0" err="1" smtClean="0"/>
              <a:t>projekata</a:t>
            </a:r>
            <a:r>
              <a:rPr lang="en-AU" sz="3400" dirty="0" smtClean="0"/>
              <a:t> </a:t>
            </a:r>
            <a:r>
              <a:rPr lang="en-AU" sz="3400" dirty="0" err="1" smtClean="0"/>
              <a:t>na</a:t>
            </a:r>
            <a:r>
              <a:rPr lang="en-AU" sz="3400" dirty="0" smtClean="0"/>
              <a:t> </a:t>
            </a:r>
            <a:r>
              <a:rPr lang="en-AU" sz="3400" dirty="0" err="1" smtClean="0"/>
              <a:t>godišnjem</a:t>
            </a:r>
            <a:r>
              <a:rPr lang="en-AU" sz="3400" dirty="0" smtClean="0"/>
              <a:t> </a:t>
            </a:r>
            <a:r>
              <a:rPr lang="en-AU" sz="3400" dirty="0" err="1" smtClean="0"/>
              <a:t>nivou</a:t>
            </a:r>
            <a:r>
              <a:rPr lang="en-AU" sz="3400" dirty="0" smtClean="0"/>
              <a:t>;</a:t>
            </a:r>
            <a:endParaRPr lang="en-US" sz="3400" dirty="0" smtClean="0"/>
          </a:p>
          <a:p>
            <a:pPr lvl="0" algn="just"/>
            <a:r>
              <a:rPr lang="en-AU" sz="3400" dirty="0" err="1" smtClean="0"/>
              <a:t>Obavlja</a:t>
            </a:r>
            <a:r>
              <a:rPr lang="en-AU" sz="3400" dirty="0" smtClean="0"/>
              <a:t> </a:t>
            </a:r>
            <a:r>
              <a:rPr lang="en-AU" sz="3400" dirty="0" err="1" smtClean="0"/>
              <a:t>poslove</a:t>
            </a:r>
            <a:r>
              <a:rPr lang="en-AU" sz="3400" dirty="0" smtClean="0"/>
              <a:t> </a:t>
            </a:r>
            <a:r>
              <a:rPr lang="en-AU" sz="3400" dirty="0" err="1" smtClean="0"/>
              <a:t>službenika</a:t>
            </a:r>
            <a:r>
              <a:rPr lang="en-AU" sz="3400" dirty="0" smtClean="0"/>
              <a:t> </a:t>
            </a:r>
            <a:r>
              <a:rPr lang="en-AU" sz="3400" dirty="0" err="1" smtClean="0"/>
              <a:t>za</a:t>
            </a:r>
            <a:r>
              <a:rPr lang="en-AU" sz="3400" dirty="0" smtClean="0"/>
              <a:t> </a:t>
            </a:r>
            <a:r>
              <a:rPr lang="en-AU" sz="3400" dirty="0" err="1" smtClean="0"/>
              <a:t>lokalni</a:t>
            </a:r>
            <a:r>
              <a:rPr lang="en-AU" sz="3400" dirty="0" smtClean="0"/>
              <a:t> </a:t>
            </a:r>
            <a:r>
              <a:rPr lang="en-AU" sz="3400" dirty="0" err="1" smtClean="0"/>
              <a:t>ekonomski</a:t>
            </a:r>
            <a:r>
              <a:rPr lang="en-AU" sz="3400" dirty="0" smtClean="0"/>
              <a:t> </a:t>
            </a:r>
            <a:r>
              <a:rPr lang="en-AU" sz="3400" dirty="0" err="1" smtClean="0"/>
              <a:t>razvoj</a:t>
            </a:r>
            <a:r>
              <a:rPr lang="en-AU" sz="3400" dirty="0" smtClean="0"/>
              <a:t>, </a:t>
            </a:r>
            <a:r>
              <a:rPr lang="en-AU" sz="3400" dirty="0" err="1" smtClean="0"/>
              <a:t>saglasno</a:t>
            </a:r>
            <a:r>
              <a:rPr lang="en-AU" sz="3400" dirty="0" smtClean="0"/>
              <a:t> </a:t>
            </a:r>
            <a:r>
              <a:rPr lang="en-AU" sz="3400" dirty="0" err="1" smtClean="0"/>
              <a:t>Priručniku</a:t>
            </a:r>
            <a:r>
              <a:rPr lang="en-AU" sz="3400" dirty="0" smtClean="0"/>
              <a:t> </a:t>
            </a:r>
            <a:r>
              <a:rPr lang="en-AU" sz="3400" dirty="0" err="1" smtClean="0"/>
              <a:t>za</a:t>
            </a:r>
            <a:r>
              <a:rPr lang="en-AU" sz="3400" dirty="0" smtClean="0"/>
              <a:t> </a:t>
            </a:r>
            <a:r>
              <a:rPr lang="en-AU" sz="3400" dirty="0" err="1" smtClean="0"/>
              <a:t>sertifikaciju</a:t>
            </a:r>
            <a:r>
              <a:rPr lang="en-AU" sz="3400" dirty="0" smtClean="0"/>
              <a:t> </a:t>
            </a:r>
            <a:r>
              <a:rPr lang="en-AU" sz="3400" dirty="0" err="1" smtClean="0"/>
              <a:t>opština</a:t>
            </a:r>
            <a:r>
              <a:rPr lang="en-AU" sz="3400" dirty="0" smtClean="0"/>
              <a:t> </a:t>
            </a:r>
            <a:r>
              <a:rPr lang="en-AU" sz="3400" dirty="0" err="1" smtClean="0"/>
              <a:t>sa</a:t>
            </a:r>
            <a:r>
              <a:rPr lang="en-AU" sz="3400" dirty="0" smtClean="0"/>
              <a:t> </a:t>
            </a:r>
            <a:r>
              <a:rPr lang="en-AU" sz="3400" dirty="0" err="1" smtClean="0"/>
              <a:t>povoljnim</a:t>
            </a:r>
            <a:r>
              <a:rPr lang="en-AU" sz="3400" dirty="0" smtClean="0"/>
              <a:t> </a:t>
            </a:r>
            <a:r>
              <a:rPr lang="en-AU" sz="3400" dirty="0" err="1" smtClean="0"/>
              <a:t>poslovnim</a:t>
            </a:r>
            <a:r>
              <a:rPr lang="en-AU" sz="3400" dirty="0" smtClean="0"/>
              <a:t> </a:t>
            </a:r>
            <a:r>
              <a:rPr lang="en-AU" sz="3400" dirty="0" err="1" smtClean="0"/>
              <a:t>okruženjem</a:t>
            </a:r>
            <a:r>
              <a:rPr lang="en-AU" sz="3400" dirty="0" smtClean="0"/>
              <a:t> u </a:t>
            </a:r>
            <a:r>
              <a:rPr lang="en-AU" sz="3400" dirty="0" err="1" smtClean="0"/>
              <a:t>Jugoistočnoj</a:t>
            </a:r>
            <a:r>
              <a:rPr lang="en-AU" sz="3400" dirty="0" smtClean="0"/>
              <a:t> </a:t>
            </a:r>
            <a:r>
              <a:rPr lang="en-AU" sz="3400" dirty="0" err="1" smtClean="0"/>
              <a:t>Evropi</a:t>
            </a:r>
            <a:r>
              <a:rPr lang="en-AU" sz="3400" dirty="0" smtClean="0"/>
              <a:t>, u </a:t>
            </a:r>
            <a:r>
              <a:rPr lang="en-AU" sz="3400" dirty="0" err="1" smtClean="0"/>
              <a:t>koju</a:t>
            </a:r>
            <a:r>
              <a:rPr lang="en-AU" sz="3400" dirty="0" smtClean="0"/>
              <a:t> je </a:t>
            </a:r>
            <a:r>
              <a:rPr lang="en-AU" sz="3400" dirty="0" err="1" smtClean="0"/>
              <a:t>Opština</a:t>
            </a:r>
            <a:r>
              <a:rPr lang="en-AU" sz="3400" dirty="0" smtClean="0"/>
              <a:t> </a:t>
            </a:r>
            <a:r>
              <a:rPr lang="en-AU" sz="3400" dirty="0" err="1" smtClean="0"/>
              <a:t>Žabljak</a:t>
            </a:r>
            <a:r>
              <a:rPr lang="en-AU" sz="3400" dirty="0" smtClean="0"/>
              <a:t> </a:t>
            </a:r>
            <a:r>
              <a:rPr lang="en-AU" sz="3400" dirty="0" err="1" smtClean="0"/>
              <a:t>uključena</a:t>
            </a:r>
            <a:r>
              <a:rPr lang="en-AU" sz="3400" dirty="0" smtClean="0"/>
              <a:t>;</a:t>
            </a:r>
            <a:endParaRPr lang="en-US" sz="3400" dirty="0" smtClean="0"/>
          </a:p>
          <a:p>
            <a:pPr lvl="0" algn="just"/>
            <a:r>
              <a:rPr lang="en-AU" sz="3400" dirty="0" err="1" smtClean="0"/>
              <a:t>Učestvuje</a:t>
            </a:r>
            <a:r>
              <a:rPr lang="en-AU" sz="3400" dirty="0" smtClean="0"/>
              <a:t> u </a:t>
            </a:r>
            <a:r>
              <a:rPr lang="en-AU" sz="3400" dirty="0" err="1" smtClean="0"/>
              <a:t>procesu</a:t>
            </a:r>
            <a:r>
              <a:rPr lang="en-AU" sz="3400" dirty="0" smtClean="0"/>
              <a:t> </a:t>
            </a:r>
            <a:r>
              <a:rPr lang="en-AU" sz="3400" dirty="0" err="1" smtClean="0"/>
              <a:t>strateškog</a:t>
            </a:r>
            <a:r>
              <a:rPr lang="en-AU" sz="3400" dirty="0" smtClean="0"/>
              <a:t> </a:t>
            </a:r>
            <a:r>
              <a:rPr lang="en-AU" sz="3400" dirty="0" err="1" smtClean="0"/>
              <a:t>ekonomskog</a:t>
            </a:r>
            <a:r>
              <a:rPr lang="en-AU" sz="3400" dirty="0" smtClean="0"/>
              <a:t> </a:t>
            </a:r>
            <a:r>
              <a:rPr lang="en-AU" sz="3400" dirty="0" err="1" smtClean="0"/>
              <a:t>planiranja</a:t>
            </a:r>
            <a:r>
              <a:rPr lang="en-AU" sz="3400" dirty="0" smtClean="0"/>
              <a:t>;</a:t>
            </a:r>
            <a:endParaRPr lang="en-US" sz="3400" dirty="0" smtClean="0"/>
          </a:p>
          <a:p>
            <a:pPr lvl="0" algn="just"/>
            <a:r>
              <a:rPr lang="en-AU" sz="3400" dirty="0" err="1" smtClean="0"/>
              <a:t>Održava</a:t>
            </a:r>
            <a:r>
              <a:rPr lang="en-AU" sz="3400" dirty="0" smtClean="0"/>
              <a:t> </a:t>
            </a:r>
            <a:r>
              <a:rPr lang="en-AU" sz="3400" dirty="0" err="1" smtClean="0"/>
              <a:t>kontakte</a:t>
            </a:r>
            <a:r>
              <a:rPr lang="en-AU" sz="3400" dirty="0" smtClean="0"/>
              <a:t> </a:t>
            </a:r>
            <a:r>
              <a:rPr lang="en-AU" sz="3400" dirty="0" err="1" smtClean="0"/>
              <a:t>i</a:t>
            </a:r>
            <a:r>
              <a:rPr lang="en-AU" sz="3400" dirty="0" smtClean="0"/>
              <a:t> </a:t>
            </a:r>
            <a:r>
              <a:rPr lang="en-AU" sz="3400" dirty="0" err="1" smtClean="0"/>
              <a:t>pruža</a:t>
            </a:r>
            <a:r>
              <a:rPr lang="en-AU" sz="3400" dirty="0" smtClean="0"/>
              <a:t> </a:t>
            </a:r>
            <a:r>
              <a:rPr lang="en-AU" sz="3400" dirty="0" err="1" smtClean="0"/>
              <a:t>podršku</a:t>
            </a:r>
            <a:r>
              <a:rPr lang="en-AU" sz="3400" dirty="0" smtClean="0"/>
              <a:t> </a:t>
            </a:r>
            <a:r>
              <a:rPr lang="en-AU" sz="3400" dirty="0" err="1" smtClean="0"/>
              <a:t>lokalnom</a:t>
            </a:r>
            <a:r>
              <a:rPr lang="en-AU" sz="3400" dirty="0" smtClean="0"/>
              <a:t> </a:t>
            </a:r>
            <a:r>
              <a:rPr lang="sr-Latn-BA" sz="3400" dirty="0" smtClean="0"/>
              <a:t>privrednom sektoru, u skladu sa iskazanim i prepoznatim potrebama;</a:t>
            </a:r>
            <a:endParaRPr lang="en-US" sz="3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z="3100" dirty="0" smtClean="0"/>
              <a:t/>
            </a:r>
            <a:br>
              <a:rPr lang="sr-Latn-RS" sz="3100" dirty="0" smtClean="0"/>
            </a:br>
            <a:r>
              <a:rPr lang="sr-Latn-RS" sz="3100" dirty="0" smtClean="0"/>
              <a:t>OPIS POSLOVA</a:t>
            </a:r>
            <a:br>
              <a:rPr lang="sr-Latn-RS" sz="3100" dirty="0" smtClean="0"/>
            </a:br>
            <a:r>
              <a:rPr lang="sr-Latn-RS" sz="3100" dirty="0" smtClean="0"/>
              <a:t>(poslovi koji se odnose na lokalni ekonomski razvoj)</a:t>
            </a:r>
            <a:br>
              <a:rPr lang="sr-Latn-RS" sz="3100" dirty="0" smtClean="0"/>
            </a:br>
            <a:r>
              <a:rPr lang="sr-Latn-RS" sz="3100" b="1" dirty="0" smtClean="0"/>
              <a:t>SLUŽBA PREDSJEDNIKA OPŠTINE</a:t>
            </a:r>
            <a:br>
              <a:rPr lang="sr-Latn-RS" sz="3100" b="1" dirty="0" smtClean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lvl="0" algn="just"/>
            <a:r>
              <a:rPr lang="sr-Latn-BA" sz="4900" dirty="0" smtClean="0"/>
              <a:t>Učestvuje u anketiranju privrede u cilju dobijanja informacija o stavovima poslovne zajednice;</a:t>
            </a:r>
            <a:endParaRPr lang="en-US" sz="4900" dirty="0" smtClean="0"/>
          </a:p>
          <a:p>
            <a:pPr lvl="0" algn="just"/>
            <a:r>
              <a:rPr lang="en-AU" sz="4900" dirty="0" err="1" smtClean="0"/>
              <a:t>Analizira</a:t>
            </a:r>
            <a:r>
              <a:rPr lang="en-AU" sz="4900" dirty="0" smtClean="0"/>
              <a:t> </a:t>
            </a:r>
            <a:r>
              <a:rPr lang="en-AU" sz="4900" dirty="0" err="1" smtClean="0"/>
              <a:t>podatke</a:t>
            </a:r>
            <a:r>
              <a:rPr lang="en-AU" sz="4900" dirty="0" smtClean="0"/>
              <a:t> o </a:t>
            </a:r>
            <a:r>
              <a:rPr lang="en-AU" sz="4900" dirty="0" err="1" smtClean="0"/>
              <a:t>lokalnom</a:t>
            </a:r>
            <a:r>
              <a:rPr lang="en-AU" sz="4900" dirty="0" smtClean="0"/>
              <a:t> </a:t>
            </a:r>
            <a:r>
              <a:rPr lang="en-AU" sz="4900" dirty="0" err="1" smtClean="0"/>
              <a:t>ekonomskom</a:t>
            </a:r>
            <a:r>
              <a:rPr lang="en-AU" sz="4900" dirty="0" smtClean="0"/>
              <a:t> </a:t>
            </a:r>
            <a:r>
              <a:rPr lang="en-AU" sz="4900" dirty="0" err="1" smtClean="0"/>
              <a:t>razvoju</a:t>
            </a:r>
            <a:r>
              <a:rPr lang="en-AU" sz="4900" dirty="0" smtClean="0"/>
              <a:t> </a:t>
            </a:r>
            <a:r>
              <a:rPr lang="en-AU" sz="4900" dirty="0" err="1" smtClean="0"/>
              <a:t>i</a:t>
            </a:r>
            <a:r>
              <a:rPr lang="en-AU" sz="4900" dirty="0" smtClean="0"/>
              <a:t> </a:t>
            </a:r>
            <a:r>
              <a:rPr lang="en-AU" sz="4900" dirty="0" err="1" smtClean="0"/>
              <a:t>ažurira</a:t>
            </a:r>
            <a:r>
              <a:rPr lang="sr-Latn-BA" sz="4900" dirty="0" smtClean="0"/>
              <a:t> ekonomski profil zajednice;</a:t>
            </a:r>
            <a:endParaRPr lang="en-US" sz="4900" dirty="0" smtClean="0"/>
          </a:p>
          <a:p>
            <a:pPr lvl="0" algn="just"/>
            <a:r>
              <a:rPr lang="sr-Latn-BA" sz="4900" dirty="0" smtClean="0"/>
              <a:t>Ažurira baze podataka: greenfield lokacija, brownfield lokacija, infrastrukture u poslovnim zonama, baze podataka industrijskih lokacija i druge baze investicionih potencijala;</a:t>
            </a:r>
            <a:endParaRPr lang="en-US" sz="4900" dirty="0" smtClean="0"/>
          </a:p>
          <a:p>
            <a:pPr lvl="0" algn="just"/>
            <a:r>
              <a:rPr lang="sr-Latn-BA" sz="4900" dirty="0" smtClean="0"/>
              <a:t>Stara se o održavanju internet prezentacije u dijelu uslova poslovanja, podrške i informisanja privrede i investicionih potencijala u lokalnoj ekonomiji;</a:t>
            </a:r>
            <a:endParaRPr lang="en-US" sz="4900" dirty="0" smtClean="0"/>
          </a:p>
          <a:p>
            <a:pPr lvl="0" algn="just"/>
            <a:r>
              <a:rPr lang="sr-Latn-BA" sz="4900" dirty="0" smtClean="0"/>
              <a:t>Stara se o dostupnosti i distribuciji promotivnog materijala koji opisuje investicione mogućnosti u privredi;</a:t>
            </a:r>
            <a:endParaRPr lang="en-US" sz="4900" dirty="0" smtClean="0"/>
          </a:p>
          <a:p>
            <a:pPr lvl="0" algn="just"/>
            <a:r>
              <a:rPr lang="sr-Latn-BA" sz="4900" dirty="0" smtClean="0"/>
              <a:t>Pruža informacije o proceduri i ukupnim troškovima osnivanja i poslovanja privrednih subjekata;</a:t>
            </a:r>
            <a:endParaRPr lang="en-US" sz="4900" dirty="0" smtClean="0"/>
          </a:p>
          <a:p>
            <a:pPr lvl="0" algn="just"/>
            <a:r>
              <a:rPr lang="sr-Latn-BA" sz="4900" dirty="0" smtClean="0"/>
              <a:t>Vrši analizu potreba privrede za radnom snagom, prikuplja podatke o postojećim obrazovnim profilima i informacije za programe obuke radne snage;</a:t>
            </a:r>
            <a:endParaRPr lang="en-US" sz="4900" dirty="0" smtClean="0"/>
          </a:p>
          <a:p>
            <a:pPr lvl="0" algn="just"/>
            <a:r>
              <a:rPr lang="sr-Latn-BA" sz="4900" dirty="0" smtClean="0"/>
              <a:t>U dogovoru sa menadžerom/kom, sprovodi i druge aktivnosti u cilju unapređenja poslovnog okruženja i uslova za poslovanje;</a:t>
            </a:r>
            <a:endParaRPr lang="en-US" sz="4900" dirty="0" smtClean="0"/>
          </a:p>
          <a:p>
            <a:pPr lvl="0" algn="just"/>
            <a:r>
              <a:rPr lang="en-AU" sz="4900" dirty="0" err="1" smtClean="0"/>
              <a:t>Učestvuje</a:t>
            </a:r>
            <a:r>
              <a:rPr lang="en-AU" sz="4900" dirty="0" smtClean="0"/>
              <a:t> u </a:t>
            </a:r>
            <a:r>
              <a:rPr lang="en-AU" sz="4900" dirty="0" err="1" smtClean="0"/>
              <a:t>organizovanju</a:t>
            </a:r>
            <a:r>
              <a:rPr lang="en-AU" sz="4900" dirty="0" smtClean="0"/>
              <a:t> </a:t>
            </a:r>
            <a:r>
              <a:rPr lang="en-AU" sz="4900" dirty="0" err="1" smtClean="0"/>
              <a:t>protokola</a:t>
            </a:r>
            <a:r>
              <a:rPr lang="en-AU" sz="4900" dirty="0" smtClean="0"/>
              <a:t> </a:t>
            </a:r>
            <a:r>
              <a:rPr lang="en-AU" sz="4900" dirty="0" err="1" smtClean="0"/>
              <a:t>povodom</a:t>
            </a:r>
            <a:r>
              <a:rPr lang="en-AU" sz="4900" dirty="0" smtClean="0"/>
              <a:t> </a:t>
            </a:r>
            <a:r>
              <a:rPr lang="en-AU" sz="4900" dirty="0" err="1" smtClean="0"/>
              <a:t>svečanih</a:t>
            </a:r>
            <a:r>
              <a:rPr lang="en-AU" sz="4900" dirty="0" smtClean="0"/>
              <a:t> </a:t>
            </a:r>
            <a:r>
              <a:rPr lang="en-AU" sz="4900" dirty="0" err="1" smtClean="0"/>
              <a:t>manifestacija</a:t>
            </a:r>
            <a:r>
              <a:rPr lang="en-AU" sz="4900" dirty="0" smtClean="0"/>
              <a:t>, </a:t>
            </a:r>
            <a:r>
              <a:rPr lang="en-AU" sz="4900" dirty="0" err="1" smtClean="0"/>
              <a:t>obilježavanja</a:t>
            </a:r>
            <a:r>
              <a:rPr lang="en-AU" sz="4900" dirty="0" smtClean="0"/>
              <a:t> </a:t>
            </a:r>
            <a:r>
              <a:rPr lang="en-AU" sz="4900" dirty="0" err="1" smtClean="0"/>
              <a:t>značajnih</a:t>
            </a:r>
            <a:r>
              <a:rPr lang="en-AU" sz="4900" dirty="0" smtClean="0"/>
              <a:t> </a:t>
            </a:r>
            <a:r>
              <a:rPr lang="en-AU" sz="4900" dirty="0" err="1" smtClean="0"/>
              <a:t>istorijskih</a:t>
            </a:r>
            <a:r>
              <a:rPr lang="en-AU" sz="4900" dirty="0" smtClean="0"/>
              <a:t> </a:t>
            </a:r>
            <a:r>
              <a:rPr lang="en-AU" sz="4900" dirty="0" err="1" smtClean="0"/>
              <a:t>datuma</a:t>
            </a:r>
            <a:r>
              <a:rPr lang="en-AU" sz="4900" dirty="0" smtClean="0"/>
              <a:t> </a:t>
            </a:r>
            <a:r>
              <a:rPr lang="en-AU" sz="4900" dirty="0" err="1" smtClean="0"/>
              <a:t>i</a:t>
            </a:r>
            <a:r>
              <a:rPr lang="en-AU" sz="4900" dirty="0" smtClean="0"/>
              <a:t> </a:t>
            </a:r>
            <a:r>
              <a:rPr lang="en-AU" sz="4900" dirty="0" err="1" smtClean="0"/>
              <a:t>događaja</a:t>
            </a:r>
            <a:r>
              <a:rPr lang="en-AU" sz="4900" dirty="0" smtClean="0"/>
              <a:t>, </a:t>
            </a:r>
            <a:r>
              <a:rPr lang="en-AU" sz="4900" dirty="0" err="1" smtClean="0"/>
              <a:t>kao</a:t>
            </a:r>
            <a:r>
              <a:rPr lang="en-AU" sz="4900" dirty="0" smtClean="0"/>
              <a:t> </a:t>
            </a:r>
            <a:r>
              <a:rPr lang="en-AU" sz="4900" dirty="0" err="1" smtClean="0"/>
              <a:t>i</a:t>
            </a:r>
            <a:r>
              <a:rPr lang="en-AU" sz="4900" dirty="0" smtClean="0"/>
              <a:t> </a:t>
            </a:r>
            <a:r>
              <a:rPr lang="en-AU" sz="4900" dirty="0" err="1" smtClean="0"/>
              <a:t>pripremnim</a:t>
            </a:r>
            <a:r>
              <a:rPr lang="en-AU" sz="4900" dirty="0" smtClean="0"/>
              <a:t> </a:t>
            </a:r>
            <a:r>
              <a:rPr lang="en-AU" sz="4900" dirty="0" err="1" smtClean="0"/>
              <a:t>aktivnostima</a:t>
            </a:r>
            <a:r>
              <a:rPr lang="en-AU" sz="4900" dirty="0" smtClean="0"/>
              <a:t> </a:t>
            </a:r>
            <a:r>
              <a:rPr lang="en-AU" sz="4900" dirty="0" err="1" smtClean="0"/>
              <a:t>za</a:t>
            </a:r>
            <a:r>
              <a:rPr lang="en-AU" sz="4900" dirty="0" smtClean="0"/>
              <a:t> </a:t>
            </a:r>
            <a:r>
              <a:rPr lang="en-AU" sz="4900" dirty="0" err="1" smtClean="0"/>
              <a:t>organizaciju</a:t>
            </a:r>
            <a:r>
              <a:rPr lang="en-AU" sz="4900" dirty="0" smtClean="0"/>
              <a:t> </a:t>
            </a:r>
            <a:r>
              <a:rPr lang="en-AU" sz="4900" dirty="0" err="1" smtClean="0"/>
              <a:t>javnih</a:t>
            </a:r>
            <a:r>
              <a:rPr lang="en-AU" sz="4900" dirty="0" smtClean="0"/>
              <a:t> </a:t>
            </a:r>
            <a:r>
              <a:rPr lang="en-AU" sz="4900" dirty="0" err="1" smtClean="0"/>
              <a:t>događaja</a:t>
            </a:r>
            <a:r>
              <a:rPr lang="en-AU" sz="4900" dirty="0" smtClean="0"/>
              <a:t>, </a:t>
            </a:r>
            <a:r>
              <a:rPr lang="en-AU" sz="4900" dirty="0" err="1" smtClean="0"/>
              <a:t>tribina</a:t>
            </a:r>
            <a:r>
              <a:rPr lang="en-AU" sz="4900" dirty="0" smtClean="0"/>
              <a:t>, </a:t>
            </a:r>
            <a:r>
              <a:rPr lang="en-AU" sz="4900" dirty="0" err="1" smtClean="0"/>
              <a:t>rasprava</a:t>
            </a:r>
            <a:r>
              <a:rPr lang="en-AU" sz="4900" dirty="0" smtClean="0"/>
              <a:t>, </a:t>
            </a:r>
            <a:r>
              <a:rPr lang="en-AU" sz="4900" dirty="0" err="1" smtClean="0"/>
              <a:t>itd</a:t>
            </a:r>
            <a:r>
              <a:rPr lang="en-AU" sz="4900" dirty="0" smtClean="0"/>
              <a:t>.;</a:t>
            </a:r>
            <a:endParaRPr lang="en-US" sz="4900" dirty="0" smtClean="0"/>
          </a:p>
          <a:p>
            <a:pPr lvl="0" algn="just"/>
            <a:r>
              <a:rPr lang="en-AU" sz="4900" dirty="0" err="1" smtClean="0"/>
              <a:t>Obavlja</a:t>
            </a:r>
            <a:r>
              <a:rPr lang="en-AU" sz="4900" dirty="0" smtClean="0"/>
              <a:t> </a:t>
            </a:r>
            <a:r>
              <a:rPr lang="en-AU" sz="4900" dirty="0" err="1" smtClean="0"/>
              <a:t>poslove</a:t>
            </a:r>
            <a:r>
              <a:rPr lang="en-AU" sz="4900" dirty="0" smtClean="0"/>
              <a:t> </a:t>
            </a:r>
            <a:r>
              <a:rPr lang="en-AU" sz="4900" dirty="0" err="1" smtClean="0"/>
              <a:t>prevoda</a:t>
            </a:r>
            <a:r>
              <a:rPr lang="en-AU" sz="4900" dirty="0" smtClean="0"/>
              <a:t> </a:t>
            </a:r>
            <a:r>
              <a:rPr lang="en-AU" sz="4900" dirty="0" err="1" smtClean="0"/>
              <a:t>za</a:t>
            </a:r>
            <a:r>
              <a:rPr lang="en-AU" sz="4900" dirty="0" smtClean="0"/>
              <a:t> </a:t>
            </a:r>
            <a:r>
              <a:rPr lang="en-AU" sz="4900" dirty="0" err="1" smtClean="0"/>
              <a:t>potrebe</a:t>
            </a:r>
            <a:r>
              <a:rPr lang="en-AU" sz="4900" dirty="0" smtClean="0"/>
              <a:t> </a:t>
            </a:r>
            <a:r>
              <a:rPr lang="en-AU" sz="4900" dirty="0" err="1" smtClean="0"/>
              <a:t>Službe</a:t>
            </a:r>
            <a:r>
              <a:rPr lang="en-AU" sz="4900" dirty="0" smtClean="0"/>
              <a:t> </a:t>
            </a:r>
            <a:r>
              <a:rPr lang="en-AU" sz="4900" dirty="0" err="1" smtClean="0"/>
              <a:t>i</a:t>
            </a:r>
            <a:r>
              <a:rPr lang="en-AU" sz="4900" dirty="0" smtClean="0"/>
              <a:t> </a:t>
            </a:r>
            <a:r>
              <a:rPr lang="en-AU" sz="4900" dirty="0" err="1" smtClean="0"/>
              <a:t>ostalih</a:t>
            </a:r>
            <a:r>
              <a:rPr lang="en-AU" sz="4900" dirty="0" smtClean="0"/>
              <a:t> </a:t>
            </a:r>
            <a:r>
              <a:rPr lang="en-AU" sz="4900" dirty="0" err="1" smtClean="0"/>
              <a:t>organa</a:t>
            </a:r>
            <a:r>
              <a:rPr lang="en-AU" sz="4900" dirty="0" smtClean="0"/>
              <a:t> </a:t>
            </a:r>
            <a:r>
              <a:rPr lang="en-AU" sz="4900" dirty="0" err="1" smtClean="0"/>
              <a:t>lokalne</a:t>
            </a:r>
            <a:r>
              <a:rPr lang="en-AU" sz="4900" dirty="0" smtClean="0"/>
              <a:t> </a:t>
            </a:r>
            <a:r>
              <a:rPr lang="en-AU" sz="4900" dirty="0" err="1" smtClean="0"/>
              <a:t>samouprave</a:t>
            </a:r>
            <a:r>
              <a:rPr lang="en-AU" sz="4900" dirty="0" smtClean="0"/>
              <a:t>;</a:t>
            </a:r>
            <a:endParaRPr lang="en-US" sz="49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z="3100" dirty="0" smtClean="0"/>
              <a:t/>
            </a:r>
            <a:br>
              <a:rPr lang="sr-Latn-RS" sz="3100" dirty="0" smtClean="0"/>
            </a:br>
            <a:r>
              <a:rPr lang="sr-Latn-RS" sz="3100" dirty="0" smtClean="0"/>
              <a:t>OPIS POSLOVA</a:t>
            </a:r>
            <a:br>
              <a:rPr lang="sr-Latn-RS" sz="3100" dirty="0" smtClean="0"/>
            </a:br>
            <a:r>
              <a:rPr lang="sr-Latn-RS" sz="3100" dirty="0" smtClean="0"/>
              <a:t>(poslovi koji se odnose na lokalni ekonomski razvoj)</a:t>
            </a:r>
            <a:br>
              <a:rPr lang="sr-Latn-RS" sz="3100" dirty="0" smtClean="0"/>
            </a:br>
            <a:r>
              <a:rPr lang="sr-Latn-RS" sz="3100" b="1" cap="all" dirty="0" smtClean="0"/>
              <a:t>Sekretarijat za finansije i ekonomski razvoj</a:t>
            </a:r>
            <a:r>
              <a:rPr lang="sr-Latn-RS" sz="2800" b="1" dirty="0" smtClean="0"/>
              <a:t/>
            </a:r>
            <a:br>
              <a:rPr lang="sr-Latn-RS" sz="2800" b="1" dirty="0" smtClean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sr-Latn-RS" sz="3800" b="1" dirty="0" smtClean="0"/>
              <a:t>Samostalni/a savjetnik/ca I za pravne poslove</a:t>
            </a:r>
          </a:p>
          <a:p>
            <a:pPr algn="just">
              <a:buNone/>
            </a:pPr>
            <a:endParaRPr lang="sr-Latn-RS" sz="3800" b="1" dirty="0" smtClean="0"/>
          </a:p>
          <a:p>
            <a:pPr algn="just"/>
            <a:r>
              <a:rPr lang="vi-VN" sz="2600" dirty="0" smtClean="0">
                <a:latin typeface="Calibri" pitchFamily="34" charset="0"/>
                <a:cs typeface="Calibri" pitchFamily="34" charset="0"/>
              </a:rPr>
              <a:t>vrši poslove koji se odnose na privredna društva i preduzetnike;</a:t>
            </a:r>
          </a:p>
          <a:p>
            <a:pPr algn="just"/>
            <a:r>
              <a:rPr lang="vi-VN" sz="2600" dirty="0" smtClean="0">
                <a:latin typeface="Calibri" pitchFamily="34" charset="0"/>
                <a:cs typeface="Calibri" pitchFamily="34" charset="0"/>
              </a:rPr>
              <a:t>vodi registar privrednih društava i preduzetnika;</a:t>
            </a:r>
          </a:p>
          <a:p>
            <a:pPr algn="just"/>
            <a:r>
              <a:rPr lang="vi-VN" sz="2600" dirty="0" smtClean="0">
                <a:latin typeface="Calibri" pitchFamily="34" charset="0"/>
                <a:cs typeface="Calibri" pitchFamily="34" charset="0"/>
              </a:rPr>
              <a:t>uređuje ispunjavanje tehničkih i drugih uslova poslovnih prostorija za obavljanje ugostiteljske djelatnosti;</a:t>
            </a:r>
          </a:p>
          <a:p>
            <a:pPr algn="just"/>
            <a:r>
              <a:rPr lang="vi-VN" sz="2600" dirty="0" smtClean="0">
                <a:latin typeface="Calibri" pitchFamily="34" charset="0"/>
                <a:cs typeface="Calibri" pitchFamily="34" charset="0"/>
              </a:rPr>
              <a:t>priprema rješenja o prestanku obavljanja ugostiteljske djelatnosti;</a:t>
            </a:r>
          </a:p>
          <a:p>
            <a:pPr algn="just"/>
            <a:r>
              <a:rPr lang="vi-VN" sz="2600" dirty="0" smtClean="0">
                <a:latin typeface="Calibri" pitchFamily="34" charset="0"/>
                <a:cs typeface="Calibri" pitchFamily="34" charset="0"/>
              </a:rPr>
              <a:t>vrši ostale poslove u vezi sa obavljanjem djelatnosti preduzetnika i privrednih društava vezano za promet robe, pružanje usluga, zanatstvo i drugo;</a:t>
            </a:r>
          </a:p>
          <a:p>
            <a:pPr algn="just"/>
            <a:r>
              <a:rPr lang="vi-VN" sz="2600" dirty="0" smtClean="0">
                <a:latin typeface="Calibri" pitchFamily="34" charset="0"/>
                <a:cs typeface="Calibri" pitchFamily="34" charset="0"/>
              </a:rPr>
              <a:t>utvrđuje ispunjenost uslova za javni prevoz putnika i tereta, za auto taksi prevoz i druge vidove posebnog prevoza;</a:t>
            </a:r>
          </a:p>
          <a:p>
            <a:pPr algn="just"/>
            <a:r>
              <a:rPr lang="vi-VN" sz="2600" dirty="0" smtClean="0">
                <a:latin typeface="Calibri" pitchFamily="34" charset="0"/>
                <a:cs typeface="Calibri" pitchFamily="34" charset="0"/>
              </a:rPr>
              <a:t>prati poslovanje privrednih subjekata i predlaže mjere za</a:t>
            </a:r>
            <a:r>
              <a:rPr lang="sr-Latn-R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vi-VN" sz="2600" dirty="0" smtClean="0">
                <a:latin typeface="Calibri" pitchFamily="34" charset="0"/>
                <a:cs typeface="Calibri" pitchFamily="34" charset="0"/>
              </a:rPr>
              <a:t>unapređenje i razvoj;</a:t>
            </a:r>
          </a:p>
          <a:p>
            <a:pPr algn="just"/>
            <a:r>
              <a:rPr lang="vi-VN" sz="2600" dirty="0" smtClean="0">
                <a:latin typeface="Calibri" pitchFamily="34" charset="0"/>
                <a:cs typeface="Calibri" pitchFamily="34" charset="0"/>
              </a:rPr>
              <a:t>prati razvoj malih i srednjih preduzeća, sarađuje sa udruženjim</a:t>
            </a:r>
            <a:r>
              <a:rPr lang="sr-Latn-RS" sz="2600" smtClean="0">
                <a:latin typeface="Calibri" pitchFamily="34" charset="0"/>
                <a:cs typeface="Calibri" pitchFamily="34" charset="0"/>
              </a:rPr>
              <a:t>a</a:t>
            </a:r>
            <a:r>
              <a:rPr lang="vi-VN" sz="2600" smtClean="0">
                <a:latin typeface="Calibri" pitchFamily="34" charset="0"/>
                <a:cs typeface="Calibri" pitchFamily="34" charset="0"/>
              </a:rPr>
              <a:t> </a:t>
            </a:r>
            <a:r>
              <a:rPr lang="vi-VN" sz="2600" dirty="0" smtClean="0">
                <a:latin typeface="Calibri" pitchFamily="34" charset="0"/>
                <a:cs typeface="Calibri" pitchFamily="34" charset="0"/>
              </a:rPr>
              <a:t>iz ove oblasti i stara se o unapređenju te saradnje;</a:t>
            </a:r>
          </a:p>
          <a:p>
            <a:pPr algn="just"/>
            <a:r>
              <a:rPr lang="vi-VN" sz="2600" dirty="0" smtClean="0">
                <a:latin typeface="Calibri" pitchFamily="34" charset="0"/>
                <a:cs typeface="Calibri" pitchFamily="34" charset="0"/>
              </a:rPr>
              <a:t>priprema informativne i druge stručne materijale;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2800" dirty="0" smtClean="0"/>
              <a:t>OPIS POSLOVA</a:t>
            </a:r>
            <a:br>
              <a:rPr lang="sr-Latn-RS" sz="2800" dirty="0" smtClean="0"/>
            </a:br>
            <a:r>
              <a:rPr lang="sr-Latn-RS" sz="2800" dirty="0" smtClean="0"/>
              <a:t>(poslovi koji se odnose na lokalni ekonomski razvoj)</a:t>
            </a:r>
            <a:br>
              <a:rPr lang="sr-Latn-RS" sz="2800" dirty="0" smtClean="0"/>
            </a:br>
            <a:r>
              <a:rPr lang="sr-Latn-RS" sz="2800" b="1" dirty="0" smtClean="0"/>
              <a:t>AGROBIZNIS INFO CENTAR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25000" lnSpcReduction="20000"/>
          </a:bodyPr>
          <a:lstStyle/>
          <a:p>
            <a:r>
              <a:rPr lang="sr-Latn-RS" sz="9600" b="1" dirty="0" smtClean="0"/>
              <a:t>Samostalni/a savjetnik/ca I za poljoprivredu i ruralni razvoj</a:t>
            </a:r>
          </a:p>
          <a:p>
            <a:endParaRPr lang="en-US" sz="6400" b="1" dirty="0" smtClean="0"/>
          </a:p>
          <a:p>
            <a:pPr algn="just"/>
            <a:r>
              <a:rPr lang="en-AU" sz="6400" dirty="0" smtClean="0"/>
              <a:t>Vrši </a:t>
            </a:r>
            <a:r>
              <a:rPr lang="en-AU" sz="6400" dirty="0" err="1" smtClean="0"/>
              <a:t>savjetodavno</a:t>
            </a:r>
            <a:r>
              <a:rPr lang="en-AU" sz="6400" dirty="0" smtClean="0"/>
              <a:t>- </a:t>
            </a:r>
            <a:r>
              <a:rPr lang="en-AU" sz="6400" dirty="0" err="1" smtClean="0"/>
              <a:t>konsultativne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informativne</a:t>
            </a:r>
            <a:r>
              <a:rPr lang="en-AU" sz="6400" dirty="0" smtClean="0"/>
              <a:t> </a:t>
            </a:r>
            <a:r>
              <a:rPr lang="en-AU" sz="6400" dirty="0" err="1" smtClean="0"/>
              <a:t>poslove</a:t>
            </a:r>
            <a:r>
              <a:rPr lang="en-AU" sz="6400" dirty="0" smtClean="0"/>
              <a:t> u </a:t>
            </a:r>
            <a:r>
              <a:rPr lang="en-AU" sz="6400" dirty="0" err="1" smtClean="0"/>
              <a:t>stočnoj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biljnoj</a:t>
            </a:r>
            <a:r>
              <a:rPr lang="en-AU" sz="6400" dirty="0" smtClean="0"/>
              <a:t> </a:t>
            </a:r>
            <a:r>
              <a:rPr lang="en-AU" sz="6400" dirty="0" err="1" smtClean="0"/>
              <a:t>proizvodnji</a:t>
            </a:r>
            <a:r>
              <a:rPr lang="en-AU" sz="6400" dirty="0" smtClean="0"/>
              <a:t>;</a:t>
            </a:r>
            <a:endParaRPr lang="en-US" sz="6400" dirty="0" smtClean="0"/>
          </a:p>
          <a:p>
            <a:pPr lvl="0" algn="just"/>
            <a:r>
              <a:rPr lang="en-AU" sz="6400" dirty="0" smtClean="0"/>
              <a:t>Vrši </a:t>
            </a:r>
            <a:r>
              <a:rPr lang="en-AU" sz="6400" dirty="0" err="1" smtClean="0"/>
              <a:t>poslove</a:t>
            </a:r>
            <a:r>
              <a:rPr lang="en-AU" sz="6400" dirty="0" smtClean="0"/>
              <a:t> </a:t>
            </a:r>
            <a:r>
              <a:rPr lang="en-AU" sz="6400" dirty="0" err="1" smtClean="0"/>
              <a:t>vezane</a:t>
            </a:r>
            <a:r>
              <a:rPr lang="en-AU" sz="6400" dirty="0" smtClean="0"/>
              <a:t> </a:t>
            </a:r>
            <a:r>
              <a:rPr lang="en-AU" sz="6400" dirty="0" err="1" smtClean="0"/>
              <a:t>za</a:t>
            </a:r>
            <a:r>
              <a:rPr lang="en-AU" sz="6400" dirty="0" smtClean="0"/>
              <a:t> </a:t>
            </a:r>
            <a:r>
              <a:rPr lang="en-AU" sz="6400" dirty="0" err="1" smtClean="0"/>
              <a:t>ostvarivanje</a:t>
            </a:r>
            <a:r>
              <a:rPr lang="en-AU" sz="6400" dirty="0" smtClean="0"/>
              <a:t> </a:t>
            </a:r>
            <a:r>
              <a:rPr lang="en-AU" sz="6400" dirty="0" err="1" smtClean="0"/>
              <a:t>podsticaja</a:t>
            </a:r>
            <a:r>
              <a:rPr lang="en-AU" sz="6400" dirty="0" smtClean="0"/>
              <a:t>, </a:t>
            </a:r>
            <a:r>
              <a:rPr lang="en-AU" sz="6400" dirty="0" err="1" smtClean="0"/>
              <a:t>subvencija</a:t>
            </a:r>
            <a:r>
              <a:rPr lang="en-AU" sz="6400" dirty="0" smtClean="0"/>
              <a:t>, </a:t>
            </a:r>
            <a:r>
              <a:rPr lang="en-AU" sz="6400" dirty="0" err="1" smtClean="0"/>
              <a:t>regresa</a:t>
            </a:r>
            <a:r>
              <a:rPr lang="en-AU" sz="6400" dirty="0" smtClean="0"/>
              <a:t> u </a:t>
            </a:r>
            <a:r>
              <a:rPr lang="en-AU" sz="6400" dirty="0" err="1" smtClean="0"/>
              <a:t>poljoprivredi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apliciranje</a:t>
            </a:r>
            <a:r>
              <a:rPr lang="en-AU" sz="6400" dirty="0" smtClean="0"/>
              <a:t> </a:t>
            </a:r>
            <a:r>
              <a:rPr lang="en-AU" sz="6400" dirty="0" err="1" smtClean="0"/>
              <a:t>za</a:t>
            </a:r>
            <a:r>
              <a:rPr lang="en-AU" sz="6400" dirty="0" smtClean="0"/>
              <a:t> </a:t>
            </a:r>
            <a:r>
              <a:rPr lang="en-AU" sz="6400" dirty="0" err="1" smtClean="0"/>
              <a:t>sredstva</a:t>
            </a:r>
            <a:r>
              <a:rPr lang="en-AU" sz="6400" dirty="0" smtClean="0"/>
              <a:t> </a:t>
            </a:r>
            <a:r>
              <a:rPr lang="en-AU" sz="6400" dirty="0" err="1" smtClean="0"/>
              <a:t>kroz</a:t>
            </a:r>
            <a:r>
              <a:rPr lang="en-AU" sz="6400" dirty="0" smtClean="0"/>
              <a:t> </a:t>
            </a:r>
            <a:r>
              <a:rPr lang="en-AU" sz="6400" dirty="0" err="1" smtClean="0"/>
              <a:t>javne</a:t>
            </a:r>
            <a:r>
              <a:rPr lang="en-AU" sz="6400" dirty="0" smtClean="0"/>
              <a:t> </a:t>
            </a:r>
            <a:r>
              <a:rPr lang="en-AU" sz="6400" dirty="0" err="1" smtClean="0"/>
              <a:t>pozive</a:t>
            </a:r>
            <a:r>
              <a:rPr lang="en-AU" sz="6400" dirty="0" smtClean="0"/>
              <a:t> od </a:t>
            </a:r>
            <a:r>
              <a:rPr lang="en-AU" sz="6400" dirty="0" err="1" smtClean="0"/>
              <a:t>strane</a:t>
            </a:r>
            <a:r>
              <a:rPr lang="en-AU" sz="6400" dirty="0" smtClean="0"/>
              <a:t> </a:t>
            </a:r>
            <a:r>
              <a:rPr lang="en-AU" sz="6400" dirty="0" err="1" smtClean="0"/>
              <a:t>poljoprivrednika</a:t>
            </a:r>
            <a:r>
              <a:rPr lang="en-AU" sz="6400" dirty="0" smtClean="0"/>
              <a:t>;</a:t>
            </a:r>
            <a:endParaRPr lang="en-US" sz="6400" dirty="0" smtClean="0"/>
          </a:p>
          <a:p>
            <a:pPr lvl="0" algn="just"/>
            <a:r>
              <a:rPr lang="en-AU" sz="6400" dirty="0" smtClean="0"/>
              <a:t>Vrši </a:t>
            </a:r>
            <a:r>
              <a:rPr lang="en-AU" sz="6400" dirty="0" err="1" smtClean="0"/>
              <a:t>poslove</a:t>
            </a:r>
            <a:r>
              <a:rPr lang="en-AU" sz="6400" dirty="0" smtClean="0"/>
              <a:t> </a:t>
            </a:r>
            <a:r>
              <a:rPr lang="en-AU" sz="6400" dirty="0" err="1" smtClean="0"/>
              <a:t>selekcije</a:t>
            </a:r>
            <a:r>
              <a:rPr lang="en-AU" sz="6400" dirty="0" smtClean="0"/>
              <a:t> stoke A </a:t>
            </a:r>
            <a:r>
              <a:rPr lang="en-AU" sz="6400" dirty="0" err="1" smtClean="0"/>
              <a:t>i</a:t>
            </a:r>
            <a:r>
              <a:rPr lang="en-AU" sz="6400" dirty="0" smtClean="0"/>
              <a:t> Z </a:t>
            </a:r>
            <a:r>
              <a:rPr lang="en-AU" sz="6400" dirty="0" err="1" smtClean="0"/>
              <a:t>kontrole</a:t>
            </a:r>
            <a:r>
              <a:rPr lang="en-AU" sz="6400" dirty="0" smtClean="0"/>
              <a:t>, </a:t>
            </a:r>
            <a:r>
              <a:rPr lang="en-AU" sz="6400" dirty="0" err="1" smtClean="0"/>
              <a:t>licenciranje</a:t>
            </a:r>
            <a:r>
              <a:rPr lang="en-AU" sz="6400" dirty="0" smtClean="0"/>
              <a:t>, </a:t>
            </a:r>
            <a:r>
              <a:rPr lang="en-AU" sz="6400" dirty="0" err="1" smtClean="0"/>
              <a:t>oplemenjivanje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premije</a:t>
            </a:r>
            <a:r>
              <a:rPr lang="en-AU" sz="6400" dirty="0" smtClean="0"/>
              <a:t> u </a:t>
            </a:r>
            <a:r>
              <a:rPr lang="en-AU" sz="6400" dirty="0" err="1" smtClean="0"/>
              <a:t>stočarstvu</a:t>
            </a:r>
            <a:r>
              <a:rPr lang="en-AU" sz="6400" dirty="0" smtClean="0"/>
              <a:t>;</a:t>
            </a:r>
            <a:endParaRPr lang="en-US" sz="6400" dirty="0" smtClean="0"/>
          </a:p>
          <a:p>
            <a:pPr lvl="0" algn="just"/>
            <a:r>
              <a:rPr lang="en-AU" sz="6400" dirty="0" smtClean="0"/>
              <a:t>Vrši </a:t>
            </a:r>
            <a:r>
              <a:rPr lang="en-AU" sz="6400" dirty="0" err="1" smtClean="0"/>
              <a:t>poslove</a:t>
            </a:r>
            <a:r>
              <a:rPr lang="en-AU" sz="6400" dirty="0" smtClean="0"/>
              <a:t> </a:t>
            </a:r>
            <a:r>
              <a:rPr lang="en-AU" sz="6400" dirty="0" err="1" smtClean="0"/>
              <a:t>Sortimenta</a:t>
            </a:r>
            <a:r>
              <a:rPr lang="en-AU" sz="6400" dirty="0" smtClean="0"/>
              <a:t> </a:t>
            </a:r>
            <a:r>
              <a:rPr lang="en-AU" sz="6400" dirty="0" err="1" smtClean="0"/>
              <a:t>bilja-sjemenarstva</a:t>
            </a:r>
            <a:r>
              <a:rPr lang="en-AU" sz="6400" dirty="0" smtClean="0"/>
              <a:t>, </a:t>
            </a:r>
            <a:r>
              <a:rPr lang="en-AU" sz="6400" dirty="0" err="1" smtClean="0"/>
              <a:t>plodored</a:t>
            </a:r>
            <a:r>
              <a:rPr lang="en-AU" sz="6400" dirty="0" smtClean="0"/>
              <a:t>, </a:t>
            </a:r>
            <a:r>
              <a:rPr lang="en-AU" sz="6400" dirty="0" err="1" smtClean="0"/>
              <a:t>hibridizacija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premije</a:t>
            </a:r>
            <a:r>
              <a:rPr lang="en-AU" sz="6400" dirty="0" smtClean="0"/>
              <a:t> u </a:t>
            </a:r>
            <a:r>
              <a:rPr lang="en-AU" sz="6400" dirty="0" err="1" smtClean="0"/>
              <a:t>ratarstvu</a:t>
            </a:r>
            <a:r>
              <a:rPr lang="en-AU" sz="6400" dirty="0" smtClean="0"/>
              <a:t>;</a:t>
            </a:r>
            <a:endParaRPr lang="en-US" sz="6400" dirty="0" smtClean="0"/>
          </a:p>
          <a:p>
            <a:pPr lvl="0" algn="just"/>
            <a:r>
              <a:rPr lang="en-AU" sz="6400" dirty="0" smtClean="0"/>
              <a:t>Vrši </a:t>
            </a:r>
            <a:r>
              <a:rPr lang="en-AU" sz="6400" dirty="0" err="1" smtClean="0"/>
              <a:t>registraciju</a:t>
            </a:r>
            <a:r>
              <a:rPr lang="en-AU" sz="6400" dirty="0" smtClean="0"/>
              <a:t> </a:t>
            </a:r>
            <a:r>
              <a:rPr lang="en-AU" sz="6400" dirty="0" err="1" smtClean="0"/>
              <a:t>poljoprivrednih</a:t>
            </a:r>
            <a:r>
              <a:rPr lang="en-AU" sz="6400" dirty="0" smtClean="0"/>
              <a:t> </a:t>
            </a:r>
            <a:r>
              <a:rPr lang="en-AU" sz="6400" dirty="0" err="1" smtClean="0"/>
              <a:t>gazdinstava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vodi</a:t>
            </a:r>
            <a:r>
              <a:rPr lang="en-AU" sz="6400" dirty="0" smtClean="0"/>
              <a:t> </a:t>
            </a:r>
            <a:r>
              <a:rPr lang="en-AU" sz="6400" dirty="0" err="1" smtClean="0"/>
              <a:t>evidenciju</a:t>
            </a:r>
            <a:r>
              <a:rPr lang="en-AU" sz="6400" dirty="0" smtClean="0"/>
              <a:t> </a:t>
            </a:r>
            <a:r>
              <a:rPr lang="en-AU" sz="6400" dirty="0" err="1" smtClean="0"/>
              <a:t>registra</a:t>
            </a:r>
            <a:r>
              <a:rPr lang="en-AU" sz="6400" dirty="0" smtClean="0"/>
              <a:t> </a:t>
            </a:r>
            <a:r>
              <a:rPr lang="en-AU" sz="6400" dirty="0" err="1" smtClean="0"/>
              <a:t>za</a:t>
            </a:r>
            <a:r>
              <a:rPr lang="en-AU" sz="6400" dirty="0" smtClean="0"/>
              <a:t> </a:t>
            </a:r>
            <a:r>
              <a:rPr lang="en-AU" sz="6400" dirty="0" err="1" smtClean="0"/>
              <a:t>iste</a:t>
            </a:r>
            <a:r>
              <a:rPr lang="en-AU" sz="6400" dirty="0" smtClean="0"/>
              <a:t>;</a:t>
            </a:r>
            <a:endParaRPr lang="en-US" sz="6400" dirty="0" smtClean="0"/>
          </a:p>
          <a:p>
            <a:pPr lvl="0" algn="just"/>
            <a:r>
              <a:rPr lang="en-AU" sz="6400" dirty="0" smtClean="0"/>
              <a:t>Vrši </a:t>
            </a:r>
            <a:r>
              <a:rPr lang="en-AU" sz="6400" dirty="0" err="1" smtClean="0"/>
              <a:t>registraciju</a:t>
            </a:r>
            <a:r>
              <a:rPr lang="en-AU" sz="6400" dirty="0" smtClean="0"/>
              <a:t> </a:t>
            </a:r>
            <a:r>
              <a:rPr lang="en-AU" sz="6400" dirty="0" err="1" smtClean="0"/>
              <a:t>poljoprivrednih</a:t>
            </a:r>
            <a:r>
              <a:rPr lang="en-AU" sz="6400" dirty="0" smtClean="0"/>
              <a:t> </a:t>
            </a:r>
            <a:r>
              <a:rPr lang="en-AU" sz="6400" dirty="0" err="1" smtClean="0"/>
              <a:t>proizvođača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vodi</a:t>
            </a:r>
            <a:r>
              <a:rPr lang="en-AU" sz="6400" dirty="0" smtClean="0"/>
              <a:t> </a:t>
            </a:r>
            <a:r>
              <a:rPr lang="en-AU" sz="6400" dirty="0" err="1" smtClean="0"/>
              <a:t>registar</a:t>
            </a:r>
            <a:r>
              <a:rPr lang="en-AU" sz="6400" dirty="0" smtClean="0"/>
              <a:t> </a:t>
            </a:r>
            <a:r>
              <a:rPr lang="en-AU" sz="6400" dirty="0" err="1" smtClean="0"/>
              <a:t>za</a:t>
            </a:r>
            <a:r>
              <a:rPr lang="en-AU" sz="6400" dirty="0" smtClean="0"/>
              <a:t> </a:t>
            </a:r>
            <a:r>
              <a:rPr lang="en-AU" sz="6400" dirty="0" err="1" smtClean="0"/>
              <a:t>organske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neorganske</a:t>
            </a:r>
            <a:r>
              <a:rPr lang="en-AU" sz="6400" dirty="0" smtClean="0"/>
              <a:t> </a:t>
            </a:r>
            <a:r>
              <a:rPr lang="en-AU" sz="6400" dirty="0" err="1" smtClean="0"/>
              <a:t>proizvođače</a:t>
            </a:r>
            <a:r>
              <a:rPr lang="en-AU" sz="6400" dirty="0" smtClean="0"/>
              <a:t>;</a:t>
            </a:r>
            <a:endParaRPr lang="en-US" sz="6400" dirty="0" smtClean="0"/>
          </a:p>
          <a:p>
            <a:pPr lvl="0" algn="just"/>
            <a:r>
              <a:rPr lang="en-AU" sz="6400" dirty="0" err="1" smtClean="0"/>
              <a:t>Obavlja</a:t>
            </a:r>
            <a:r>
              <a:rPr lang="en-AU" sz="6400" dirty="0" smtClean="0"/>
              <a:t> </a:t>
            </a:r>
            <a:r>
              <a:rPr lang="en-AU" sz="6400" dirty="0" err="1" smtClean="0"/>
              <a:t>poslove</a:t>
            </a:r>
            <a:r>
              <a:rPr lang="en-AU" sz="6400" dirty="0" smtClean="0"/>
              <a:t> </a:t>
            </a:r>
            <a:r>
              <a:rPr lang="en-AU" sz="6400" dirty="0" err="1" smtClean="0"/>
              <a:t>poljoprivredng</a:t>
            </a:r>
            <a:r>
              <a:rPr lang="en-AU" sz="6400" dirty="0" smtClean="0"/>
              <a:t> </a:t>
            </a:r>
            <a:r>
              <a:rPr lang="en-AU" sz="6400" dirty="0" err="1" smtClean="0"/>
              <a:t>vještačenja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procjenjivanja</a:t>
            </a:r>
            <a:r>
              <a:rPr lang="en-AU" sz="6400" dirty="0" smtClean="0"/>
              <a:t> </a:t>
            </a:r>
            <a:r>
              <a:rPr lang="en-AU" sz="6400" dirty="0" err="1" smtClean="0"/>
              <a:t>šteta</a:t>
            </a:r>
            <a:r>
              <a:rPr lang="en-AU" sz="6400" dirty="0" smtClean="0"/>
              <a:t> u </a:t>
            </a:r>
            <a:r>
              <a:rPr lang="en-AU" sz="6400" dirty="0" err="1" smtClean="0"/>
              <a:t>poljoprivredi</a:t>
            </a:r>
            <a:r>
              <a:rPr lang="en-AU" sz="6400" dirty="0" smtClean="0"/>
              <a:t>;</a:t>
            </a:r>
            <a:endParaRPr lang="en-US" sz="6400" dirty="0" smtClean="0"/>
          </a:p>
          <a:p>
            <a:pPr lvl="0" algn="just"/>
            <a:r>
              <a:rPr lang="en-AU" sz="6400" dirty="0" err="1" smtClean="0"/>
              <a:t>Obavlja</a:t>
            </a:r>
            <a:r>
              <a:rPr lang="en-AU" sz="6400" dirty="0" smtClean="0"/>
              <a:t> </a:t>
            </a:r>
            <a:r>
              <a:rPr lang="en-AU" sz="6400" dirty="0" err="1" smtClean="0"/>
              <a:t>poslove</a:t>
            </a:r>
            <a:r>
              <a:rPr lang="en-AU" sz="6400" dirty="0" smtClean="0"/>
              <a:t> </a:t>
            </a:r>
            <a:r>
              <a:rPr lang="en-AU" sz="6400" dirty="0" err="1" smtClean="0"/>
              <a:t>poljoprivredne</a:t>
            </a:r>
            <a:r>
              <a:rPr lang="en-AU" sz="6400" dirty="0" smtClean="0"/>
              <a:t> </a:t>
            </a:r>
            <a:r>
              <a:rPr lang="en-AU" sz="6400" dirty="0" err="1" smtClean="0"/>
              <a:t>statistike</a:t>
            </a:r>
            <a:r>
              <a:rPr lang="en-AU" sz="6400" dirty="0" smtClean="0"/>
              <a:t> (</a:t>
            </a:r>
            <a:r>
              <a:rPr lang="en-AU" sz="6400" dirty="0" err="1" smtClean="0"/>
              <a:t>anketiranje</a:t>
            </a:r>
            <a:r>
              <a:rPr lang="en-AU" sz="6400" dirty="0" smtClean="0"/>
              <a:t>) </a:t>
            </a:r>
            <a:r>
              <a:rPr lang="en-AU" sz="6400" dirty="0" err="1" smtClean="0"/>
              <a:t>na</a:t>
            </a:r>
            <a:r>
              <a:rPr lang="en-AU" sz="6400" dirty="0" smtClean="0"/>
              <a:t> </a:t>
            </a:r>
            <a:r>
              <a:rPr lang="en-AU" sz="6400" dirty="0" err="1" smtClean="0"/>
              <a:t>zahtjev</a:t>
            </a:r>
            <a:r>
              <a:rPr lang="en-AU" sz="6400" dirty="0" smtClean="0"/>
              <a:t> </a:t>
            </a:r>
            <a:r>
              <a:rPr lang="en-AU" sz="6400" dirty="0" err="1" smtClean="0"/>
              <a:t>Ministarstva</a:t>
            </a:r>
            <a:r>
              <a:rPr lang="en-AU" sz="6400" dirty="0" smtClean="0"/>
              <a:t>;</a:t>
            </a:r>
            <a:endParaRPr lang="en-US" sz="6400" dirty="0" smtClean="0"/>
          </a:p>
          <a:p>
            <a:pPr lvl="0" algn="just"/>
            <a:r>
              <a:rPr lang="en-AU" sz="6400" dirty="0" err="1" smtClean="0"/>
              <a:t>Održava</a:t>
            </a:r>
            <a:r>
              <a:rPr lang="en-AU" sz="6400" dirty="0" smtClean="0"/>
              <a:t> </a:t>
            </a:r>
            <a:r>
              <a:rPr lang="en-AU" sz="6400" dirty="0" err="1" smtClean="0"/>
              <a:t>saradnju</a:t>
            </a:r>
            <a:r>
              <a:rPr lang="en-AU" sz="6400" dirty="0" smtClean="0"/>
              <a:t> </a:t>
            </a:r>
            <a:r>
              <a:rPr lang="en-AU" sz="6400" dirty="0" err="1" smtClean="0"/>
              <a:t>sa</a:t>
            </a:r>
            <a:r>
              <a:rPr lang="en-AU" sz="6400" dirty="0" smtClean="0"/>
              <a:t> </a:t>
            </a:r>
            <a:r>
              <a:rPr lang="en-AU" sz="6400" dirty="0" err="1" smtClean="0"/>
              <a:t>Ministarstvom</a:t>
            </a:r>
            <a:r>
              <a:rPr lang="en-AU" sz="6400" dirty="0" smtClean="0"/>
              <a:t> </a:t>
            </a:r>
            <a:r>
              <a:rPr lang="en-AU" sz="6400" dirty="0" err="1" smtClean="0"/>
              <a:t>poljoprivrede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ruralnog</a:t>
            </a:r>
            <a:r>
              <a:rPr lang="en-AU" sz="6400" dirty="0" smtClean="0"/>
              <a:t> </a:t>
            </a:r>
            <a:r>
              <a:rPr lang="en-AU" sz="6400" dirty="0" err="1" smtClean="0"/>
              <a:t>razvoja</a:t>
            </a:r>
            <a:r>
              <a:rPr lang="en-AU" sz="6400" dirty="0" smtClean="0"/>
              <a:t>, </a:t>
            </a:r>
            <a:r>
              <a:rPr lang="en-AU" sz="6400" dirty="0" err="1" smtClean="0"/>
              <a:t>drugim</a:t>
            </a:r>
            <a:r>
              <a:rPr lang="en-AU" sz="6400" dirty="0" smtClean="0"/>
              <a:t> </a:t>
            </a:r>
            <a:r>
              <a:rPr lang="en-AU" sz="6400" dirty="0" err="1" smtClean="0"/>
              <a:t>državnim</a:t>
            </a:r>
            <a:r>
              <a:rPr lang="en-AU" sz="6400" dirty="0" smtClean="0"/>
              <a:t> </a:t>
            </a:r>
            <a:r>
              <a:rPr lang="en-AU" sz="6400" dirty="0" err="1" smtClean="0"/>
              <a:t>organima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poljoprivrednim</a:t>
            </a:r>
            <a:r>
              <a:rPr lang="en-AU" sz="6400" dirty="0" smtClean="0"/>
              <a:t> </a:t>
            </a:r>
            <a:r>
              <a:rPr lang="en-AU" sz="6400" dirty="0" err="1" smtClean="0"/>
              <a:t>službama</a:t>
            </a:r>
            <a:r>
              <a:rPr lang="en-AU" sz="6400" dirty="0" smtClean="0"/>
              <a:t> u </a:t>
            </a:r>
            <a:r>
              <a:rPr lang="en-AU" sz="6400" dirty="0" err="1" smtClean="0"/>
              <a:t>drugim</a:t>
            </a:r>
            <a:r>
              <a:rPr lang="en-AU" sz="6400" dirty="0" smtClean="0"/>
              <a:t> </a:t>
            </a:r>
            <a:r>
              <a:rPr lang="en-AU" sz="6400" dirty="0" err="1" smtClean="0"/>
              <a:t>opštinama</a:t>
            </a:r>
            <a:r>
              <a:rPr lang="en-AU" sz="6400" dirty="0" smtClean="0"/>
              <a:t>; </a:t>
            </a:r>
            <a:endParaRPr lang="en-US" sz="6400" dirty="0" smtClean="0"/>
          </a:p>
          <a:p>
            <a:pPr lvl="0" algn="just"/>
            <a:r>
              <a:rPr lang="en-AU" sz="6400" dirty="0" err="1" smtClean="0"/>
              <a:t>Pruža</a:t>
            </a:r>
            <a:r>
              <a:rPr lang="en-AU" sz="6400" dirty="0" smtClean="0"/>
              <a:t> </a:t>
            </a:r>
            <a:r>
              <a:rPr lang="en-AU" sz="6400" dirty="0" err="1" smtClean="0"/>
              <a:t>podršku</a:t>
            </a:r>
            <a:r>
              <a:rPr lang="en-AU" sz="6400" dirty="0" smtClean="0"/>
              <a:t> u </a:t>
            </a:r>
            <a:r>
              <a:rPr lang="en-AU" sz="6400" dirty="0" err="1" smtClean="0"/>
              <a:t>realizaciji</a:t>
            </a:r>
            <a:r>
              <a:rPr lang="en-AU" sz="6400" dirty="0" smtClean="0"/>
              <a:t> </a:t>
            </a:r>
            <a:r>
              <a:rPr lang="en-AU" sz="6400" dirty="0" err="1" smtClean="0"/>
              <a:t>kredita</a:t>
            </a:r>
            <a:r>
              <a:rPr lang="en-AU" sz="6400" dirty="0" smtClean="0"/>
              <a:t>, </a:t>
            </a:r>
            <a:r>
              <a:rPr lang="en-AU" sz="6400" dirty="0" err="1" smtClean="0"/>
              <a:t>vršeći</a:t>
            </a:r>
            <a:r>
              <a:rPr lang="en-AU" sz="6400" dirty="0" smtClean="0"/>
              <a:t> </a:t>
            </a:r>
            <a:r>
              <a:rPr lang="en-AU" sz="6400" dirty="0" err="1" smtClean="0"/>
              <a:t>usluge</a:t>
            </a:r>
            <a:r>
              <a:rPr lang="en-AU" sz="6400" dirty="0" smtClean="0"/>
              <a:t> </a:t>
            </a:r>
            <a:r>
              <a:rPr lang="en-AU" sz="6400" dirty="0" err="1" smtClean="0"/>
              <a:t>izrade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implementacije</a:t>
            </a:r>
            <a:r>
              <a:rPr lang="en-AU" sz="6400" dirty="0" smtClean="0"/>
              <a:t> </a:t>
            </a:r>
            <a:r>
              <a:rPr lang="en-AU" sz="6400" dirty="0" err="1" smtClean="0"/>
              <a:t>investicionih</a:t>
            </a:r>
            <a:r>
              <a:rPr lang="en-AU" sz="6400" dirty="0" smtClean="0"/>
              <a:t> </a:t>
            </a:r>
            <a:r>
              <a:rPr lang="en-AU" sz="6400" dirty="0" err="1" smtClean="0"/>
              <a:t>biznis</a:t>
            </a:r>
            <a:r>
              <a:rPr lang="en-AU" sz="6400" dirty="0" smtClean="0"/>
              <a:t> </a:t>
            </a:r>
            <a:r>
              <a:rPr lang="en-AU" sz="6400" dirty="0" err="1" smtClean="0"/>
              <a:t>planova</a:t>
            </a:r>
            <a:r>
              <a:rPr lang="en-AU" sz="6400" dirty="0" smtClean="0"/>
              <a:t> u </a:t>
            </a:r>
            <a:r>
              <a:rPr lang="en-AU" sz="6400" dirty="0" err="1" smtClean="0"/>
              <a:t>stočnoj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biljnoj</a:t>
            </a:r>
            <a:r>
              <a:rPr lang="en-AU" sz="6400" dirty="0" smtClean="0"/>
              <a:t> </a:t>
            </a:r>
            <a:r>
              <a:rPr lang="en-AU" sz="6400" dirty="0" err="1" smtClean="0"/>
              <a:t>proizvodnji</a:t>
            </a:r>
            <a:r>
              <a:rPr lang="en-AU" sz="6400" dirty="0" smtClean="0"/>
              <a:t>, </a:t>
            </a:r>
            <a:r>
              <a:rPr lang="en-AU" sz="6400" dirty="0" err="1" smtClean="0"/>
              <a:t>za</a:t>
            </a:r>
            <a:r>
              <a:rPr lang="en-AU" sz="6400" dirty="0" smtClean="0"/>
              <a:t> MIDAS, IPARD, IRF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druge</a:t>
            </a:r>
            <a:r>
              <a:rPr lang="en-AU" sz="6400" dirty="0" smtClean="0"/>
              <a:t> </a:t>
            </a:r>
            <a:r>
              <a:rPr lang="en-AU" sz="6400" dirty="0" err="1" smtClean="0"/>
              <a:t>pozive</a:t>
            </a:r>
            <a:r>
              <a:rPr lang="en-AU" sz="6400" dirty="0" smtClean="0"/>
              <a:t>;</a:t>
            </a:r>
            <a:endParaRPr lang="en-US" sz="6400" dirty="0" smtClean="0"/>
          </a:p>
          <a:p>
            <a:pPr lvl="0" algn="just"/>
            <a:r>
              <a:rPr lang="en-AU" sz="6400" dirty="0" smtClean="0"/>
              <a:t>Vodi FADN </a:t>
            </a:r>
            <a:r>
              <a:rPr lang="en-AU" sz="6400" dirty="0" err="1" smtClean="0"/>
              <a:t>računovodstvo</a:t>
            </a:r>
            <a:r>
              <a:rPr lang="en-AU" sz="6400" dirty="0" smtClean="0"/>
              <a:t> </a:t>
            </a:r>
            <a:r>
              <a:rPr lang="en-AU" sz="6400" dirty="0" err="1" smtClean="0"/>
              <a:t>na</a:t>
            </a:r>
            <a:r>
              <a:rPr lang="en-AU" sz="6400" dirty="0" smtClean="0"/>
              <a:t> </a:t>
            </a:r>
            <a:r>
              <a:rPr lang="en-AU" sz="6400" dirty="0" err="1" smtClean="0"/>
              <a:t>poljoprivrednim</a:t>
            </a:r>
            <a:r>
              <a:rPr lang="en-AU" sz="6400" dirty="0" smtClean="0"/>
              <a:t> </a:t>
            </a:r>
            <a:r>
              <a:rPr lang="en-AU" sz="6400" dirty="0" err="1" smtClean="0"/>
              <a:t>gazdinstvima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Matično</a:t>
            </a:r>
            <a:r>
              <a:rPr lang="en-AU" sz="6400" dirty="0" smtClean="0"/>
              <a:t> </a:t>
            </a:r>
            <a:r>
              <a:rPr lang="en-AU" sz="6400" dirty="0" err="1" smtClean="0"/>
              <a:t>knjigovodstvo-pedigre</a:t>
            </a:r>
            <a:r>
              <a:rPr lang="en-AU" sz="6400" dirty="0" smtClean="0"/>
              <a:t>;</a:t>
            </a:r>
            <a:endParaRPr lang="en-US" sz="6400" dirty="0" smtClean="0"/>
          </a:p>
          <a:p>
            <a:pPr lvl="0" algn="just"/>
            <a:r>
              <a:rPr lang="en-AU" sz="6400" dirty="0" err="1" smtClean="0"/>
              <a:t>Obavlja</a:t>
            </a:r>
            <a:r>
              <a:rPr lang="en-AU" sz="6400" dirty="0" smtClean="0"/>
              <a:t> </a:t>
            </a:r>
            <a:r>
              <a:rPr lang="en-AU" sz="6400" dirty="0" err="1" smtClean="0"/>
              <a:t>poslove</a:t>
            </a:r>
            <a:r>
              <a:rPr lang="en-AU" sz="6400" dirty="0" smtClean="0"/>
              <a:t> </a:t>
            </a:r>
            <a:r>
              <a:rPr lang="en-AU" sz="6400" dirty="0" err="1" smtClean="0"/>
              <a:t>agrarnog</a:t>
            </a:r>
            <a:r>
              <a:rPr lang="en-AU" sz="6400" dirty="0" smtClean="0"/>
              <a:t> </a:t>
            </a:r>
            <a:r>
              <a:rPr lang="en-AU" sz="6400" dirty="0" err="1" smtClean="0"/>
              <a:t>obučavanja</a:t>
            </a:r>
            <a:r>
              <a:rPr lang="en-AU" sz="6400" dirty="0" smtClean="0"/>
              <a:t> </a:t>
            </a:r>
            <a:r>
              <a:rPr lang="en-AU" sz="6400" dirty="0" err="1" smtClean="0"/>
              <a:t>poljoprivrednika</a:t>
            </a:r>
            <a:r>
              <a:rPr lang="en-AU" sz="6400" dirty="0" smtClean="0"/>
              <a:t> </a:t>
            </a:r>
            <a:r>
              <a:rPr lang="en-AU" sz="6400" dirty="0" err="1" smtClean="0"/>
              <a:t>kroz</a:t>
            </a:r>
            <a:r>
              <a:rPr lang="en-AU" sz="6400" dirty="0" smtClean="0"/>
              <a:t> </a:t>
            </a:r>
            <a:r>
              <a:rPr lang="en-AU" sz="6400" dirty="0" err="1" smtClean="0"/>
              <a:t>stručna</a:t>
            </a:r>
            <a:r>
              <a:rPr lang="en-AU" sz="6400" dirty="0" smtClean="0"/>
              <a:t> </a:t>
            </a:r>
            <a:r>
              <a:rPr lang="en-AU" sz="6400" dirty="0" err="1" smtClean="0"/>
              <a:t>predavanja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koordinira</a:t>
            </a:r>
            <a:r>
              <a:rPr lang="en-AU" sz="6400" dirty="0" smtClean="0"/>
              <a:t> </a:t>
            </a:r>
            <a:r>
              <a:rPr lang="en-AU" sz="6400" dirty="0" err="1" smtClean="0"/>
              <a:t>nastupe</a:t>
            </a:r>
            <a:r>
              <a:rPr lang="en-AU" sz="6400" dirty="0" smtClean="0"/>
              <a:t> </a:t>
            </a:r>
            <a:r>
              <a:rPr lang="en-AU" sz="6400" dirty="0" err="1" smtClean="0"/>
              <a:t>poljoprivrednika</a:t>
            </a:r>
            <a:r>
              <a:rPr lang="en-AU" sz="6400" dirty="0" smtClean="0"/>
              <a:t> </a:t>
            </a:r>
            <a:r>
              <a:rPr lang="en-AU" sz="6400" dirty="0" err="1" smtClean="0"/>
              <a:t>na</a:t>
            </a:r>
            <a:r>
              <a:rPr lang="en-AU" sz="6400" dirty="0" smtClean="0"/>
              <a:t> </a:t>
            </a:r>
            <a:r>
              <a:rPr lang="en-AU" sz="6400" dirty="0" err="1" smtClean="0"/>
              <a:t>sajmovima</a:t>
            </a:r>
            <a:r>
              <a:rPr lang="en-AU" sz="6400" dirty="0" smtClean="0"/>
              <a:t> </a:t>
            </a:r>
            <a:r>
              <a:rPr lang="en-AU" sz="6400" dirty="0" err="1" smtClean="0"/>
              <a:t>i</a:t>
            </a:r>
            <a:r>
              <a:rPr lang="en-AU" sz="6400" dirty="0" smtClean="0"/>
              <a:t> </a:t>
            </a:r>
            <a:r>
              <a:rPr lang="en-AU" sz="6400" dirty="0" err="1" smtClean="0"/>
              <a:t>izložbama</a:t>
            </a:r>
            <a:r>
              <a:rPr lang="en-AU" sz="6400" dirty="0" smtClean="0"/>
              <a:t>;</a:t>
            </a:r>
            <a:endParaRPr lang="en-US" sz="6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2800" dirty="0" smtClean="0"/>
              <a:t>OPIS POSLOVA</a:t>
            </a:r>
            <a:br>
              <a:rPr lang="sr-Latn-RS" sz="2800" dirty="0" smtClean="0"/>
            </a:br>
            <a:r>
              <a:rPr lang="sr-Latn-RS" sz="2800" dirty="0" smtClean="0"/>
              <a:t>(poslovi koji se odnose na lokalni ekonomski razvoj)</a:t>
            </a:r>
            <a:br>
              <a:rPr lang="sr-Latn-RS" sz="2800" dirty="0" smtClean="0"/>
            </a:br>
            <a:r>
              <a:rPr lang="sr-Latn-RS" sz="2800" b="1" dirty="0" smtClean="0"/>
              <a:t>AGROBIZNIS INFO CENTAR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AU" sz="1600" dirty="0" err="1" smtClean="0"/>
              <a:t>Obavlja</a:t>
            </a:r>
            <a:r>
              <a:rPr lang="en-AU" sz="1600" dirty="0" smtClean="0"/>
              <a:t> </a:t>
            </a:r>
            <a:r>
              <a:rPr lang="en-AU" sz="1600" dirty="0" err="1" smtClean="0"/>
              <a:t>terensku</a:t>
            </a:r>
            <a:r>
              <a:rPr lang="en-AU" sz="1600" dirty="0" smtClean="0"/>
              <a:t> </a:t>
            </a:r>
            <a:r>
              <a:rPr lang="en-AU" sz="1600" dirty="0" err="1" smtClean="0"/>
              <a:t>posjetu</a:t>
            </a:r>
            <a:r>
              <a:rPr lang="en-AU" sz="1600" dirty="0" smtClean="0"/>
              <a:t> </a:t>
            </a:r>
            <a:r>
              <a:rPr lang="en-AU" sz="1600" dirty="0" err="1" smtClean="0"/>
              <a:t>poljoprivrednim</a:t>
            </a:r>
            <a:r>
              <a:rPr lang="en-AU" sz="1600" dirty="0" smtClean="0"/>
              <a:t> </a:t>
            </a:r>
            <a:r>
              <a:rPr lang="en-AU" sz="1600" dirty="0" err="1" smtClean="0"/>
              <a:t>proizvođačima</a:t>
            </a:r>
            <a:r>
              <a:rPr lang="en-AU" sz="1600" dirty="0" smtClean="0"/>
              <a:t> </a:t>
            </a:r>
            <a:r>
              <a:rPr lang="en-AU" sz="1600" dirty="0" err="1" smtClean="0"/>
              <a:t>i</a:t>
            </a:r>
            <a:r>
              <a:rPr lang="en-AU" sz="1600" dirty="0" smtClean="0"/>
              <a:t> </a:t>
            </a:r>
            <a:r>
              <a:rPr lang="en-AU" sz="1600" dirty="0" err="1" smtClean="0"/>
              <a:t>prati</a:t>
            </a:r>
            <a:r>
              <a:rPr lang="en-AU" sz="1600" dirty="0" smtClean="0"/>
              <a:t> </a:t>
            </a:r>
            <a:r>
              <a:rPr lang="en-AU" sz="1600" dirty="0" err="1" smtClean="0"/>
              <a:t>njihovu</a:t>
            </a:r>
            <a:r>
              <a:rPr lang="en-AU" sz="1600" dirty="0" smtClean="0"/>
              <a:t> </a:t>
            </a:r>
            <a:r>
              <a:rPr lang="en-AU" sz="1600" dirty="0" err="1" smtClean="0"/>
              <a:t>problematiku</a:t>
            </a:r>
            <a:r>
              <a:rPr lang="en-AU" sz="1600" dirty="0" smtClean="0"/>
              <a:t>, </a:t>
            </a:r>
            <a:r>
              <a:rPr lang="en-AU" sz="1600" dirty="0" err="1" smtClean="0"/>
              <a:t>radi</a:t>
            </a:r>
            <a:r>
              <a:rPr lang="en-AU" sz="1600" dirty="0" smtClean="0"/>
              <a:t> </a:t>
            </a:r>
            <a:r>
              <a:rPr lang="en-AU" sz="1600" dirty="0" err="1" smtClean="0"/>
              <a:t>na</a:t>
            </a:r>
            <a:r>
              <a:rPr lang="en-AU" sz="1600" dirty="0" smtClean="0"/>
              <a:t> </a:t>
            </a:r>
            <a:r>
              <a:rPr lang="en-AU" sz="1600" dirty="0" err="1" smtClean="0"/>
              <a:t>podsticanju</a:t>
            </a:r>
            <a:r>
              <a:rPr lang="en-AU" sz="1600" dirty="0" smtClean="0"/>
              <a:t> </a:t>
            </a:r>
            <a:r>
              <a:rPr lang="en-AU" sz="1600" dirty="0" err="1" smtClean="0"/>
              <a:t>registracije</a:t>
            </a:r>
            <a:r>
              <a:rPr lang="en-AU" sz="1600" dirty="0" smtClean="0"/>
              <a:t> </a:t>
            </a:r>
            <a:r>
              <a:rPr lang="en-AU" sz="1600" dirty="0" err="1" smtClean="0"/>
              <a:t>i</a:t>
            </a:r>
            <a:r>
              <a:rPr lang="en-AU" sz="1600" dirty="0" smtClean="0"/>
              <a:t> </a:t>
            </a:r>
            <a:r>
              <a:rPr lang="en-AU" sz="1600" dirty="0" err="1" smtClean="0"/>
              <a:t>formiranja</a:t>
            </a:r>
            <a:r>
              <a:rPr lang="en-AU" sz="1600" dirty="0" smtClean="0"/>
              <a:t> </a:t>
            </a:r>
            <a:r>
              <a:rPr lang="en-AU" sz="1600" dirty="0" err="1" smtClean="0"/>
              <a:t>zadruga</a:t>
            </a:r>
            <a:r>
              <a:rPr lang="en-AU" sz="1600" dirty="0" smtClean="0"/>
              <a:t>, </a:t>
            </a:r>
            <a:r>
              <a:rPr lang="en-AU" sz="1600" dirty="0" err="1" smtClean="0"/>
              <a:t>udruženja</a:t>
            </a:r>
            <a:r>
              <a:rPr lang="en-AU" sz="1600" dirty="0" smtClean="0"/>
              <a:t> </a:t>
            </a:r>
            <a:r>
              <a:rPr lang="en-AU" sz="1600" dirty="0" err="1" smtClean="0"/>
              <a:t>i</a:t>
            </a:r>
            <a:r>
              <a:rPr lang="en-AU" sz="1600" dirty="0" smtClean="0"/>
              <a:t> </a:t>
            </a:r>
            <a:r>
              <a:rPr lang="en-AU" sz="1600" dirty="0" err="1" smtClean="0"/>
              <a:t>klastera</a:t>
            </a:r>
            <a:r>
              <a:rPr lang="en-AU" sz="1600" dirty="0" smtClean="0"/>
              <a:t>;</a:t>
            </a:r>
            <a:endParaRPr lang="en-US" sz="1600" dirty="0" smtClean="0"/>
          </a:p>
          <a:p>
            <a:pPr lvl="0" algn="just"/>
            <a:r>
              <a:rPr lang="en-AU" sz="1600" dirty="0" smtClean="0"/>
              <a:t>Vodi </a:t>
            </a:r>
            <a:r>
              <a:rPr lang="en-AU" sz="1600" dirty="0" err="1" smtClean="0"/>
              <a:t>upravni</a:t>
            </a:r>
            <a:r>
              <a:rPr lang="en-AU" sz="1600" dirty="0" smtClean="0"/>
              <a:t> </a:t>
            </a:r>
            <a:r>
              <a:rPr lang="en-AU" sz="1600" dirty="0" err="1" smtClean="0"/>
              <a:t>postupak</a:t>
            </a:r>
            <a:r>
              <a:rPr lang="en-AU" sz="1600" dirty="0" smtClean="0"/>
              <a:t> o </a:t>
            </a:r>
            <a:r>
              <a:rPr lang="en-AU" sz="1600" dirty="0" err="1" smtClean="0"/>
              <a:t>ispunjenosti</a:t>
            </a:r>
            <a:r>
              <a:rPr lang="en-AU" sz="1600" dirty="0" smtClean="0"/>
              <a:t> </a:t>
            </a:r>
            <a:r>
              <a:rPr lang="en-AU" sz="1600" dirty="0" err="1" smtClean="0"/>
              <a:t>uslova</a:t>
            </a:r>
            <a:r>
              <a:rPr lang="en-AU" sz="1600" dirty="0" smtClean="0"/>
              <a:t> </a:t>
            </a:r>
            <a:r>
              <a:rPr lang="en-AU" sz="1600" dirty="0" err="1" smtClean="0"/>
              <a:t>i</a:t>
            </a:r>
            <a:r>
              <a:rPr lang="en-AU" sz="1600" dirty="0" smtClean="0"/>
              <a:t> </a:t>
            </a:r>
            <a:r>
              <a:rPr lang="en-AU" sz="1600" dirty="0" err="1" smtClean="0"/>
              <a:t>donosi</a:t>
            </a:r>
            <a:r>
              <a:rPr lang="en-AU" sz="1600" dirty="0" smtClean="0"/>
              <a:t>  </a:t>
            </a:r>
            <a:r>
              <a:rPr lang="en-AU" sz="1600" dirty="0" err="1" smtClean="0"/>
              <a:t>rješenja</a:t>
            </a:r>
            <a:r>
              <a:rPr lang="en-AU" sz="1600" dirty="0" smtClean="0"/>
              <a:t> o </a:t>
            </a:r>
            <a:r>
              <a:rPr lang="en-AU" sz="1600" dirty="0" err="1" smtClean="0"/>
              <a:t>privremenoj</a:t>
            </a:r>
            <a:r>
              <a:rPr lang="en-AU" sz="1600" dirty="0" smtClean="0"/>
              <a:t> </a:t>
            </a:r>
            <a:r>
              <a:rPr lang="en-AU" sz="1600" dirty="0" err="1" smtClean="0"/>
              <a:t>i</a:t>
            </a:r>
            <a:r>
              <a:rPr lang="en-AU" sz="1600" dirty="0" smtClean="0"/>
              <a:t> </a:t>
            </a:r>
            <a:r>
              <a:rPr lang="en-AU" sz="1600" dirty="0" err="1" smtClean="0"/>
              <a:t>trajnoj</a:t>
            </a:r>
            <a:r>
              <a:rPr lang="en-AU" sz="1600" dirty="0" smtClean="0"/>
              <a:t> </a:t>
            </a:r>
            <a:r>
              <a:rPr lang="en-AU" sz="1600" dirty="0" err="1" smtClean="0"/>
              <a:t>promjeni</a:t>
            </a:r>
            <a:r>
              <a:rPr lang="en-AU" sz="1600" dirty="0" smtClean="0"/>
              <a:t> </a:t>
            </a:r>
            <a:r>
              <a:rPr lang="en-AU" sz="1600" dirty="0" err="1" smtClean="0"/>
              <a:t>namjene</a:t>
            </a:r>
            <a:r>
              <a:rPr lang="en-AU" sz="1600" dirty="0" smtClean="0"/>
              <a:t> </a:t>
            </a:r>
            <a:r>
              <a:rPr lang="en-AU" sz="1600" dirty="0" err="1" smtClean="0"/>
              <a:t>poljoprivrednog</a:t>
            </a:r>
            <a:r>
              <a:rPr lang="en-AU" sz="1600" dirty="0" smtClean="0"/>
              <a:t> </a:t>
            </a:r>
            <a:r>
              <a:rPr lang="en-AU" sz="1600" dirty="0" err="1" smtClean="0"/>
              <a:t>zemljišta</a:t>
            </a:r>
            <a:r>
              <a:rPr lang="en-AU" sz="1600" dirty="0" smtClean="0"/>
              <a:t> u </a:t>
            </a:r>
            <a:r>
              <a:rPr lang="en-AU" sz="1600" dirty="0" err="1" smtClean="0"/>
              <a:t>nepoljoprivredne</a:t>
            </a:r>
            <a:r>
              <a:rPr lang="en-AU" sz="1600" dirty="0" smtClean="0"/>
              <a:t> </a:t>
            </a:r>
            <a:r>
              <a:rPr lang="en-AU" sz="1600" dirty="0" err="1" smtClean="0"/>
              <a:t>svrhe</a:t>
            </a:r>
            <a:r>
              <a:rPr lang="en-AU" sz="1600" dirty="0" smtClean="0"/>
              <a:t>, </a:t>
            </a:r>
            <a:r>
              <a:rPr lang="en-AU" sz="1600" dirty="0" err="1" smtClean="0"/>
              <a:t>i</a:t>
            </a:r>
            <a:r>
              <a:rPr lang="en-AU" sz="1600" dirty="0" smtClean="0"/>
              <a:t> </a:t>
            </a:r>
            <a:r>
              <a:rPr lang="en-AU" sz="1600" dirty="0" err="1" smtClean="0"/>
              <a:t>vodi</a:t>
            </a:r>
            <a:r>
              <a:rPr lang="en-AU" sz="1600" dirty="0" smtClean="0"/>
              <a:t> </a:t>
            </a:r>
            <a:r>
              <a:rPr lang="en-AU" sz="1600" dirty="0" err="1" smtClean="0"/>
              <a:t>evidenciju</a:t>
            </a:r>
            <a:r>
              <a:rPr lang="en-AU" sz="1600" dirty="0" smtClean="0"/>
              <a:t> o </a:t>
            </a:r>
            <a:r>
              <a:rPr lang="en-AU" sz="1600" dirty="0" err="1" smtClean="0"/>
              <a:t>promjenama</a:t>
            </a:r>
            <a:r>
              <a:rPr lang="en-AU" sz="1600" dirty="0" smtClean="0"/>
              <a:t>, </a:t>
            </a:r>
            <a:endParaRPr lang="en-US" sz="1600" dirty="0" smtClean="0"/>
          </a:p>
          <a:p>
            <a:pPr lvl="0" algn="just"/>
            <a:r>
              <a:rPr lang="en-AU" sz="1600" dirty="0" smtClean="0"/>
              <a:t>Daje </a:t>
            </a:r>
            <a:r>
              <a:rPr lang="en-AU" sz="1600" dirty="0" err="1" smtClean="0"/>
              <a:t>mišljenje</a:t>
            </a:r>
            <a:r>
              <a:rPr lang="en-AU" sz="1600" dirty="0" smtClean="0"/>
              <a:t> o </a:t>
            </a:r>
            <a:r>
              <a:rPr lang="en-AU" sz="1600" dirty="0" err="1" smtClean="0"/>
              <a:t>davanju</a:t>
            </a:r>
            <a:r>
              <a:rPr lang="en-AU" sz="1600" dirty="0" smtClean="0"/>
              <a:t> u </a:t>
            </a:r>
            <a:r>
              <a:rPr lang="en-AU" sz="1600" dirty="0" err="1" smtClean="0"/>
              <a:t>zakup</a:t>
            </a:r>
            <a:r>
              <a:rPr lang="en-AU" sz="1600" dirty="0" smtClean="0"/>
              <a:t> </a:t>
            </a:r>
            <a:r>
              <a:rPr lang="en-AU" sz="1600" dirty="0" err="1" smtClean="0"/>
              <a:t>poljoprivrednog</a:t>
            </a:r>
            <a:r>
              <a:rPr lang="en-AU" sz="1600" dirty="0" smtClean="0"/>
              <a:t> </a:t>
            </a:r>
            <a:r>
              <a:rPr lang="en-AU" sz="1600" dirty="0" err="1" smtClean="0"/>
              <a:t>zemljišta</a:t>
            </a:r>
            <a:r>
              <a:rPr lang="en-AU" sz="1600" dirty="0" smtClean="0"/>
              <a:t> u </a:t>
            </a:r>
            <a:r>
              <a:rPr lang="en-AU" sz="1600" dirty="0" err="1" smtClean="0"/>
              <a:t>vlasništvu</a:t>
            </a:r>
            <a:r>
              <a:rPr lang="en-AU" sz="1600" dirty="0" smtClean="0"/>
              <a:t> </a:t>
            </a:r>
            <a:r>
              <a:rPr lang="en-AU" sz="1600" dirty="0" err="1" smtClean="0"/>
              <a:t>Opštine</a:t>
            </a:r>
            <a:r>
              <a:rPr lang="en-AU" sz="1600" dirty="0" smtClean="0"/>
              <a:t>;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1393</Words>
  <Application>Microsoft Office PowerPoint</Application>
  <PresentationFormat>On-screen Show (4:3)</PresentationFormat>
  <Paragraphs>129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OPŠTINA ŽABLJAK </vt:lpstr>
      <vt:lpstr>ORGANIZACIJA</vt:lpstr>
      <vt:lpstr>OPIS POSLOVA (poslovi koji se odnose na lokalni ekonomski razvoj) SLUŽBA PREDSJEDNIKA OPŠTINE</vt:lpstr>
      <vt:lpstr>OPIS POSLOVA (poslovi koji se odnose na lokalni ekonomski razvoj) SLUŽBA PREDSJEDNIKA OPŠTINE</vt:lpstr>
      <vt:lpstr>OPIS POSLOVA (poslovi koji se odnose na lokalni ekonomski razvoj) SLUŽBA PREDSJEDNIKA OPŠTINE</vt:lpstr>
      <vt:lpstr> OPIS POSLOVA (poslovi koji se odnose na lokalni ekonomski razvoj) SLUŽBA PREDSJEDNIKA OPŠTINE </vt:lpstr>
      <vt:lpstr> OPIS POSLOVA (poslovi koji se odnose na lokalni ekonomski razvoj) Sekretarijat za finansije i ekonomski razvoj </vt:lpstr>
      <vt:lpstr>OPIS POSLOVA (poslovi koji se odnose na lokalni ekonomski razvoj) AGROBIZNIS INFO CENTAR</vt:lpstr>
      <vt:lpstr>OPIS POSLOVA (poslovi koji se odnose na lokalni ekonomski razvoj) AGROBIZNIS INFO CENTAR</vt:lpstr>
      <vt:lpstr>OPIS POSLOVA (poslovi koji se odnose na lokalni ekonomski razvoj) AGROBIZNIS INFO CENTAR</vt:lpstr>
      <vt:lpstr> OBRATITE SE: </vt:lpstr>
      <vt:lpstr>OBRATITE SE: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SLUŽBA PREDSJEDNIKA OPŠTINE</dc:title>
  <dc:creator>Gorica</dc:creator>
  <cp:lastModifiedBy>This PC</cp:lastModifiedBy>
  <cp:revision>43</cp:revision>
  <dcterms:created xsi:type="dcterms:W3CDTF">2006-08-16T00:00:00Z</dcterms:created>
  <dcterms:modified xsi:type="dcterms:W3CDTF">2021-04-14T11:19:19Z</dcterms:modified>
</cp:coreProperties>
</file>